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77" r:id="rId4"/>
    <p:sldId id="259" r:id="rId5"/>
    <p:sldId id="260" r:id="rId6"/>
    <p:sldId id="275" r:id="rId7"/>
    <p:sldId id="263" r:id="rId8"/>
    <p:sldId id="264" r:id="rId9"/>
    <p:sldId id="265" r:id="rId10"/>
    <p:sldId id="266" r:id="rId11"/>
    <p:sldId id="267" r:id="rId12"/>
    <p:sldId id="268" r:id="rId13"/>
    <p:sldId id="279" r:id="rId14"/>
    <p:sldId id="269" r:id="rId15"/>
    <p:sldId id="280" r:id="rId16"/>
    <p:sldId id="281" r:id="rId17"/>
    <p:sldId id="283" r:id="rId18"/>
    <p:sldId id="273" r:id="rId19"/>
    <p:sldId id="289" r:id="rId20"/>
    <p:sldId id="284" r:id="rId21"/>
    <p:sldId id="285" r:id="rId22"/>
    <p:sldId id="278" r:id="rId23"/>
    <p:sldId id="282" r:id="rId24"/>
    <p:sldId id="274" r:id="rId25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64B4F"/>
        </a:solidFill>
        <a:effectLst/>
        <a:uFillTx/>
        <a:latin typeface="+mj-lt"/>
        <a:ea typeface="+mj-ea"/>
        <a:cs typeface="+mj-cs"/>
        <a:sym typeface="Euphemia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64B4F"/>
        </a:solidFill>
        <a:effectLst/>
        <a:uFillTx/>
        <a:latin typeface="+mj-lt"/>
        <a:ea typeface="+mj-ea"/>
        <a:cs typeface="+mj-cs"/>
        <a:sym typeface="Euphemia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64B4F"/>
        </a:solidFill>
        <a:effectLst/>
        <a:uFillTx/>
        <a:latin typeface="+mj-lt"/>
        <a:ea typeface="+mj-ea"/>
        <a:cs typeface="+mj-cs"/>
        <a:sym typeface="Euphemia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64B4F"/>
        </a:solidFill>
        <a:effectLst/>
        <a:uFillTx/>
        <a:latin typeface="+mj-lt"/>
        <a:ea typeface="+mj-ea"/>
        <a:cs typeface="+mj-cs"/>
        <a:sym typeface="Euphemia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64B4F"/>
        </a:solidFill>
        <a:effectLst/>
        <a:uFillTx/>
        <a:latin typeface="+mj-lt"/>
        <a:ea typeface="+mj-ea"/>
        <a:cs typeface="+mj-cs"/>
        <a:sym typeface="Euphemia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64B4F"/>
        </a:solidFill>
        <a:effectLst/>
        <a:uFillTx/>
        <a:latin typeface="+mj-lt"/>
        <a:ea typeface="+mj-ea"/>
        <a:cs typeface="+mj-cs"/>
        <a:sym typeface="Euphemia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64B4F"/>
        </a:solidFill>
        <a:effectLst/>
        <a:uFillTx/>
        <a:latin typeface="+mj-lt"/>
        <a:ea typeface="+mj-ea"/>
        <a:cs typeface="+mj-cs"/>
        <a:sym typeface="Euphemia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64B4F"/>
        </a:solidFill>
        <a:effectLst/>
        <a:uFillTx/>
        <a:latin typeface="+mj-lt"/>
        <a:ea typeface="+mj-ea"/>
        <a:cs typeface="+mj-cs"/>
        <a:sym typeface="Euphemia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64B4F"/>
        </a:solidFill>
        <a:effectLst/>
        <a:uFillTx/>
        <a:latin typeface="+mj-lt"/>
        <a:ea typeface="+mj-ea"/>
        <a:cs typeface="+mj-cs"/>
        <a:sym typeface="Euphemi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164B4F"/>
        </a:fontRef>
        <a:srgbClr val="164B4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164B4F"/>
        </a:fontRef>
        <a:srgbClr val="164B4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alpha val="20000"/>
            </a:schemeClr>
          </a:solidFill>
        </a:fill>
      </a:tcStyle>
    </a:firstCol>
    <a:lastRow>
      <a:tcTxStyle b="on" i="off">
        <a:fontRef idx="major">
          <a:srgbClr val="164B4F"/>
        </a:fontRef>
        <a:srgbClr val="164B4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164B4F"/>
        </a:fontRef>
        <a:srgbClr val="164B4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164B4F"/>
        </a:fontRef>
        <a:srgbClr val="164B4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BDF"/>
          </a:solidFill>
        </a:fill>
      </a:tcStyle>
    </a:wholeTbl>
    <a:band2H>
      <a:tcTxStyle/>
      <a:tcStyle>
        <a:tcBdr/>
        <a:fill>
          <a:solidFill>
            <a:srgbClr val="E7EE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164B4F"/>
        </a:fontRef>
        <a:srgbClr val="164B4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E3EF"/>
          </a:solidFill>
        </a:fill>
      </a:tcStyle>
    </a:wholeTbl>
    <a:band2H>
      <a:tcTxStyle/>
      <a:tcStyle>
        <a:tcBdr/>
        <a:fill>
          <a:solidFill>
            <a:srgbClr val="E7F2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164B4F"/>
        </a:fontRef>
        <a:srgbClr val="164B4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BD2"/>
          </a:solidFill>
        </a:fill>
      </a:tcStyle>
    </a:wholeTbl>
    <a:band2H>
      <a:tcTxStyle/>
      <a:tcStyle>
        <a:tcBdr/>
        <a:fill>
          <a:solidFill>
            <a:srgbClr val="E7EEE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164B4F"/>
        </a:fontRef>
        <a:srgbClr val="164B4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164B4F"/>
        </a:fontRef>
        <a:srgbClr val="164B4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164B4F"/>
              </a:solidFill>
              <a:prstDash val="solid"/>
              <a:round/>
            </a:ln>
          </a:top>
          <a:bottom>
            <a:ln w="25400" cap="flat">
              <a:solidFill>
                <a:srgbClr val="164B4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164B4F"/>
              </a:solidFill>
              <a:prstDash val="solid"/>
              <a:round/>
            </a:ln>
          </a:top>
          <a:bottom>
            <a:ln w="25400" cap="flat">
              <a:solidFill>
                <a:srgbClr val="164B4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164B4F"/>
        </a:fontRef>
        <a:srgbClr val="164B4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ECF"/>
          </a:solidFill>
        </a:fill>
      </a:tcStyle>
    </a:wholeTbl>
    <a:band2H>
      <a:tcTxStyle/>
      <a:tcStyle>
        <a:tcBdr/>
        <a:fill>
          <a:solidFill>
            <a:srgbClr val="E7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64B4F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64B4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64B4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" name="Shape 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solidFill>
          <a:srgbClr val="164B4F"/>
        </a:solidFill>
        <a:latin typeface="+mj-lt"/>
        <a:ea typeface="+mj-ea"/>
        <a:cs typeface="+mj-cs"/>
        <a:sym typeface="Euphemia"/>
      </a:defRPr>
    </a:lvl1pPr>
    <a:lvl2pPr indent="228600" latinLnBrk="0">
      <a:defRPr sz="1200">
        <a:solidFill>
          <a:srgbClr val="164B4F"/>
        </a:solidFill>
        <a:latin typeface="+mj-lt"/>
        <a:ea typeface="+mj-ea"/>
        <a:cs typeface="+mj-cs"/>
        <a:sym typeface="Euphemia"/>
      </a:defRPr>
    </a:lvl2pPr>
    <a:lvl3pPr indent="457200" latinLnBrk="0">
      <a:defRPr sz="1200">
        <a:solidFill>
          <a:srgbClr val="164B4F"/>
        </a:solidFill>
        <a:latin typeface="+mj-lt"/>
        <a:ea typeface="+mj-ea"/>
        <a:cs typeface="+mj-cs"/>
        <a:sym typeface="Euphemia"/>
      </a:defRPr>
    </a:lvl3pPr>
    <a:lvl4pPr indent="685800" latinLnBrk="0">
      <a:defRPr sz="1200">
        <a:solidFill>
          <a:srgbClr val="164B4F"/>
        </a:solidFill>
        <a:latin typeface="+mj-lt"/>
        <a:ea typeface="+mj-ea"/>
        <a:cs typeface="+mj-cs"/>
        <a:sym typeface="Euphemia"/>
      </a:defRPr>
    </a:lvl4pPr>
    <a:lvl5pPr indent="914400" latinLnBrk="0">
      <a:defRPr sz="1200">
        <a:solidFill>
          <a:srgbClr val="164B4F"/>
        </a:solidFill>
        <a:latin typeface="+mj-lt"/>
        <a:ea typeface="+mj-ea"/>
        <a:cs typeface="+mj-cs"/>
        <a:sym typeface="Euphemia"/>
      </a:defRPr>
    </a:lvl5pPr>
    <a:lvl6pPr indent="1143000" latinLnBrk="0">
      <a:defRPr sz="1200">
        <a:solidFill>
          <a:srgbClr val="164B4F"/>
        </a:solidFill>
        <a:latin typeface="+mj-lt"/>
        <a:ea typeface="+mj-ea"/>
        <a:cs typeface="+mj-cs"/>
        <a:sym typeface="Euphemia"/>
      </a:defRPr>
    </a:lvl6pPr>
    <a:lvl7pPr indent="1371600" latinLnBrk="0">
      <a:defRPr sz="1200">
        <a:solidFill>
          <a:srgbClr val="164B4F"/>
        </a:solidFill>
        <a:latin typeface="+mj-lt"/>
        <a:ea typeface="+mj-ea"/>
        <a:cs typeface="+mj-cs"/>
        <a:sym typeface="Euphemia"/>
      </a:defRPr>
    </a:lvl7pPr>
    <a:lvl8pPr indent="1600200" latinLnBrk="0">
      <a:defRPr sz="1200">
        <a:solidFill>
          <a:srgbClr val="164B4F"/>
        </a:solidFill>
        <a:latin typeface="+mj-lt"/>
        <a:ea typeface="+mj-ea"/>
        <a:cs typeface="+mj-cs"/>
        <a:sym typeface="Euphemia"/>
      </a:defRPr>
    </a:lvl8pPr>
    <a:lvl9pPr indent="1828800" latinLnBrk="0">
      <a:defRPr sz="1200">
        <a:solidFill>
          <a:srgbClr val="164B4F"/>
        </a:solidFill>
        <a:latin typeface="+mj-lt"/>
        <a:ea typeface="+mj-ea"/>
        <a:cs typeface="+mj-cs"/>
        <a:sym typeface="Euphemia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Our goal is to restore one’s attention in less than the standard 15 minutes used in previous studies.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Understanding the time needed to restore attention is vital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Based on the results from studies conducted on Attention Restoration Theory</a:t>
            </a:r>
          </a:p>
          <a:p>
            <a:r>
              <a:t>These studies, exposed participnats to nature scenes using random lengths of time</a:t>
            </a:r>
          </a:p>
          <a:p>
            <a:r>
              <a:t>Our research question is: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4" name="Shape 22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will be analysed against expected results from Hypothesis.</a:t>
            </a:r>
          </a:p>
        </p:txBody>
      </p:sp>
    </p:spTree>
    <p:extLst>
      <p:ext uri="{BB962C8B-B14F-4D97-AF65-F5344CB8AC3E}">
        <p14:creationId xmlns:p14="http://schemas.microsoft.com/office/powerpoint/2010/main" val="2491226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4" name="Shape 22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will be analysed against expected results from Hypothesis.</a:t>
            </a:r>
          </a:p>
        </p:txBody>
      </p:sp>
    </p:spTree>
    <p:extLst>
      <p:ext uri="{BB962C8B-B14F-4D97-AF65-F5344CB8AC3E}">
        <p14:creationId xmlns:p14="http://schemas.microsoft.com/office/powerpoint/2010/main" val="231618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4" name="Shape 22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will be analysed against expected results from Hypothesis.</a:t>
            </a:r>
          </a:p>
        </p:txBody>
      </p:sp>
    </p:spTree>
    <p:extLst>
      <p:ext uri="{BB962C8B-B14F-4D97-AF65-F5344CB8AC3E}">
        <p14:creationId xmlns:p14="http://schemas.microsoft.com/office/powerpoint/2010/main" val="1706682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1293813" y="990600"/>
            <a:ext cx="8458201" cy="3200400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93812" y="4267200"/>
            <a:ext cx="8458201" cy="13716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</a:lvl1pPr>
            <a:lvl2pPr marL="0" indent="457200">
              <a:spcBef>
                <a:spcPts val="0"/>
              </a:spcBef>
              <a:buSzTx/>
              <a:buFontTx/>
              <a:buNone/>
            </a:lvl2pPr>
            <a:lvl3pPr marL="0" indent="914400">
              <a:spcBef>
                <a:spcPts val="0"/>
              </a:spcBef>
              <a:buSzTx/>
              <a:buFontTx/>
              <a:buNone/>
            </a:lvl3pPr>
            <a:lvl4pPr marL="0" indent="1371600">
              <a:spcBef>
                <a:spcPts val="0"/>
              </a:spcBef>
              <a:buSzTx/>
              <a:buFontTx/>
              <a:buNone/>
            </a:lvl4pPr>
            <a:lvl5pPr marL="0" indent="1828800">
              <a:spcBef>
                <a:spcPts val="0"/>
              </a:spcBef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idx="1"/>
          </p:nvPr>
        </p:nvSpPr>
        <p:spPr>
          <a:xfrm>
            <a:off x="1293812" y="1676400"/>
            <a:ext cx="9601201" cy="44958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14162" y="1122362"/>
            <a:ext cx="10360501" cy="2387601"/>
          </a:xfrm>
          <a:prstGeom prst="rect">
            <a:avLst/>
          </a:prstGeom>
        </p:spPr>
        <p:txBody>
          <a:bodyPr/>
          <a:lstStyle>
            <a:lvl1pPr algn="ctr" defTabSz="914171">
              <a:defRPr sz="59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3603" y="3602037"/>
            <a:ext cx="9141619" cy="1655764"/>
          </a:xfrm>
          <a:prstGeom prst="rect">
            <a:avLst/>
          </a:prstGeom>
        </p:spPr>
        <p:txBody>
          <a:bodyPr/>
          <a:lstStyle>
            <a:lvl1pPr marL="0" indent="0" algn="ctr" defTabSz="914171">
              <a:spcBef>
                <a:spcPts val="1000"/>
              </a:spcBef>
              <a:buSzTx/>
              <a:buFontTx/>
              <a:buNone/>
              <a:defRPr sz="2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457086" algn="ctr" defTabSz="914171">
              <a:spcBef>
                <a:spcPts val="1000"/>
              </a:spcBef>
              <a:buSzTx/>
              <a:buFontTx/>
              <a:buNone/>
              <a:defRPr sz="2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914171" algn="ctr" defTabSz="914171">
              <a:spcBef>
                <a:spcPts val="1000"/>
              </a:spcBef>
              <a:buSzTx/>
              <a:buFontTx/>
              <a:buNone/>
              <a:defRPr sz="2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1371256" algn="ctr" defTabSz="914171">
              <a:spcBef>
                <a:spcPts val="1000"/>
              </a:spcBef>
              <a:buSzTx/>
              <a:buFontTx/>
              <a:buNone/>
              <a:defRPr sz="2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1828343" algn="ctr" defTabSz="914171">
              <a:spcBef>
                <a:spcPts val="1000"/>
              </a:spcBef>
              <a:buSzTx/>
              <a:buFontTx/>
              <a:buNone/>
              <a:defRPr sz="2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86661" y="6172200"/>
            <a:ext cx="2841838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836613" y="0"/>
            <a:ext cx="11352214" cy="6858000"/>
          </a:xfrm>
          <a:prstGeom prst="rect">
            <a:avLst/>
          </a:prstGeom>
          <a:gradFill>
            <a:gsLst>
              <a:gs pos="0">
                <a:srgbClr val="FFFFFF">
                  <a:alpha val="6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93812" y="1676400"/>
            <a:ext cx="9753601" cy="449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684212" y="333300"/>
            <a:ext cx="960120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35754" y="6410643"/>
            <a:ext cx="259530" cy="2565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100">
                <a:solidFill>
                  <a:srgbClr val="1F696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223838" marR="0" indent="-228600" algn="l" defTabSz="914400" rtl="0" latinLnBrk="0">
        <a:lnSpc>
          <a:spcPct val="90000"/>
        </a:lnSpc>
        <a:spcBef>
          <a:spcPts val="16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1pPr>
      <a:lvl2pPr marL="548639" marR="0" indent="-274319" algn="l" defTabSz="914400" rtl="0" latinLnBrk="0">
        <a:lnSpc>
          <a:spcPct val="90000"/>
        </a:lnSpc>
        <a:spcBef>
          <a:spcPts val="16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2pPr>
      <a:lvl3pPr marL="853439" marR="0" indent="-304799" algn="l" defTabSz="914400" rtl="0" latinLnBrk="0">
        <a:lnSpc>
          <a:spcPct val="90000"/>
        </a:lnSpc>
        <a:spcBef>
          <a:spcPts val="16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3pPr>
      <a:lvl4pPr marL="1165860" marR="0" indent="-342900" algn="l" defTabSz="914400" rtl="0" latinLnBrk="0">
        <a:lnSpc>
          <a:spcPct val="90000"/>
        </a:lnSpc>
        <a:spcBef>
          <a:spcPts val="16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4pPr>
      <a:lvl5pPr marL="1440180" marR="0" indent="-342900" algn="l" defTabSz="914400" rtl="0" latinLnBrk="0">
        <a:lnSpc>
          <a:spcPct val="90000"/>
        </a:lnSpc>
        <a:spcBef>
          <a:spcPts val="16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5pPr>
      <a:lvl6pPr marL="1714500" marR="0" indent="-342900" algn="l" defTabSz="914400" rtl="0" latinLnBrk="0">
        <a:lnSpc>
          <a:spcPct val="90000"/>
        </a:lnSpc>
        <a:spcBef>
          <a:spcPts val="16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6pPr>
      <a:lvl7pPr marL="1988820" marR="0" indent="-342900" algn="l" defTabSz="914400" rtl="0" latinLnBrk="0">
        <a:lnSpc>
          <a:spcPct val="90000"/>
        </a:lnSpc>
        <a:spcBef>
          <a:spcPts val="16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7pPr>
      <a:lvl8pPr marL="2263139" marR="0" indent="-342900" algn="l" defTabSz="914400" rtl="0" latinLnBrk="0">
        <a:lnSpc>
          <a:spcPct val="90000"/>
        </a:lnSpc>
        <a:spcBef>
          <a:spcPts val="16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8pPr>
      <a:lvl9pPr marL="2537460" marR="0" indent="-342900" algn="l" defTabSz="914400" rtl="0" latinLnBrk="0">
        <a:lnSpc>
          <a:spcPct val="90000"/>
        </a:lnSpc>
        <a:spcBef>
          <a:spcPts val="16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uphemia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uphemia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uphemia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uphemia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uphemia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uphemia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uphemia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uphemia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uphemi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92"/>
            <a:ext cx="12181152" cy="6856216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Title 1"/>
          <p:cNvSpPr txBox="1">
            <a:spLocks noGrp="1"/>
          </p:cNvSpPr>
          <p:nvPr>
            <p:ph type="title"/>
          </p:nvPr>
        </p:nvSpPr>
        <p:spPr>
          <a:xfrm>
            <a:off x="428618" y="2620578"/>
            <a:ext cx="9508850" cy="1570424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ts val="3500"/>
              </a:lnSpc>
              <a:defRPr sz="4000" b="1">
                <a:latin typeface="+mn-lt"/>
                <a:ea typeface="+mn-ea"/>
                <a:cs typeface="+mn-cs"/>
                <a:sym typeface="Helvetica"/>
              </a:defRPr>
            </a:pPr>
            <a:r>
              <a:t>Attention Restoration Theory</a:t>
            </a:r>
            <a:br/>
            <a:br/>
            <a:r>
              <a:rPr sz="3500"/>
              <a:t>             </a:t>
            </a:r>
            <a:r>
              <a:rPr sz="2800"/>
              <a:t>- how does time influence the outcome?</a:t>
            </a:r>
          </a:p>
        </p:txBody>
      </p:sp>
      <p:pic>
        <p:nvPicPr>
          <p:cNvPr id="52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83702" y="5907785"/>
            <a:ext cx="703516" cy="949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" name="Content Placeholder 3"/>
          <p:cNvGraphicFramePr/>
          <p:nvPr>
            <p:extLst>
              <p:ext uri="{D42A27DB-BD31-4B8C-83A1-F6EECF244321}">
                <p14:modId xmlns:p14="http://schemas.microsoft.com/office/powerpoint/2010/main" val="2216903065"/>
              </p:ext>
            </p:extLst>
          </p:nvPr>
        </p:nvGraphicFramePr>
        <p:xfrm>
          <a:off x="438539" y="2276679"/>
          <a:ext cx="11447070" cy="2778184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2894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47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47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47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470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28941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116623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DSSQ</a:t>
                      </a:r>
                    </a:p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050" b="0"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  <a:latin typeface="Euphemia" panose="020B0503040102020104" pitchFamily="34" charset="0"/>
                        </a:rPr>
                        <a:t>(Dundee Stress Test Questionnaire)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 cap="flat" cmpd="sng" algn="ctr">
                      <a:solidFill>
                        <a:srgbClr val="164B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164B4F"/>
                      </a:solidFill>
                    </a:lnT>
                    <a:lnB w="12700" cap="flat" cmpd="sng" algn="ctr">
                      <a:solidFill>
                        <a:srgbClr val="164B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164B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 cap="flat" cmpd="sng" algn="ctr">
                      <a:solidFill>
                        <a:srgbClr val="164B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Vigilance tasks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DSSQ</a:t>
                      </a:r>
                    </a:p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kumimoji="0" lang="en-US" sz="1050" b="0" i="0" u="none" strike="noStrike" kern="0" cap="none" spc="0" normalizeH="0" baseline="0" noProof="0"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  <a:effectLst/>
                          <a:uLnTx/>
                          <a:uFillTx/>
                          <a:latin typeface="Euphemia" panose="020B0503040102020104" pitchFamily="34" charset="0"/>
                          <a:sym typeface="Euphemia"/>
                        </a:rPr>
                        <a:t>(Mood Only)</a:t>
                      </a:r>
                      <a:endParaRPr dirty="0">
                        <a:ln w="9524">
                          <a:solidFill>
                            <a:srgbClr val="000000"/>
                          </a:solidFill>
                        </a:ln>
                        <a:solidFill>
                          <a:srgbClr val="164B4F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VR Session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DSSQ</a:t>
                      </a:r>
                    </a:p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kumimoji="0" lang="en-US" sz="1050" b="0" i="0" u="none" strike="noStrike" kern="0" cap="none" spc="0" normalizeH="0" baseline="0" noProof="0"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  <a:effectLst/>
                          <a:uLnTx/>
                          <a:uFillTx/>
                          <a:latin typeface="Euphemia" panose="020B0503040102020104" pitchFamily="34" charset="0"/>
                          <a:sym typeface="Euphemia"/>
                        </a:rPr>
                        <a:t>(Dundee Stress Test Questionnaire)</a:t>
                      </a:r>
                      <a:endParaRPr lang="en-US" dirty="0">
                        <a:ln w="9524">
                          <a:solidFill>
                            <a:srgbClr val="000000"/>
                          </a:solidFill>
                        </a:ln>
                        <a:solidFill>
                          <a:srgbClr val="164B4F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 cap="flat" cmpd="sng" algn="ctr">
                      <a:solidFill>
                        <a:srgbClr val="164B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164B4F"/>
                      </a:solidFill>
                    </a:lnT>
                    <a:lnB w="12700" cap="flat" cmpd="sng" algn="ctr">
                      <a:solidFill>
                        <a:srgbClr val="164B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1561">
                <a:tc>
                  <a:txBody>
                    <a:bodyPr/>
                    <a:lstStyle/>
                    <a:p>
                      <a:pPr algn="ctr">
                        <a:defRPr sz="1800">
                          <a:ln w="9524">
                            <a:solidFill>
                              <a:schemeClr val="accent1"/>
                            </a:solidFill>
                          </a:ln>
                        </a:defRPr>
                      </a:pPr>
                      <a:r>
                        <a:rPr dirty="0"/>
                        <a:t>Emotional </a:t>
                      </a: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000000"/>
                          </a:solidFill>
                        </a:rPr>
                        <a:t>baseline</a:t>
                      </a:r>
                    </a:p>
                  </a:txBody>
                  <a:tcPr marL="45720" marR="45720" vert="vert27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ln w="9524">
                            <a:solidFill>
                              <a:schemeClr val="accent1"/>
                            </a:solidFill>
                          </a:ln>
                        </a:defRPr>
                      </a:pPr>
                      <a:r>
                        <a:rPr dirty="0"/>
                        <a:t>Cognitive </a:t>
                      </a: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</a:rPr>
                        <a:t>baseline</a:t>
                      </a:r>
                    </a:p>
                  </a:txBody>
                  <a:tcPr marL="45720" marR="45720" vert="vert270" anchor="ctr" horzOverflow="overflow">
                    <a:lnL w="12700" cap="flat" cmpd="sng" algn="ctr">
                      <a:solidFill>
                        <a:srgbClr val="164B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164B4F"/>
                      </a:solidFill>
                    </a:lnR>
                    <a:lnT w="12700" cap="flat" cmpd="sng" algn="ctr">
                      <a:solidFill>
                        <a:srgbClr val="164B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164B4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chemeClr val="accent1"/>
                            </a:solidFill>
                          </a:ln>
                          <a:solidFill>
                            <a:srgbClr val="164B4F"/>
                          </a:solidFill>
                        </a:rPr>
                        <a:t>Attention depletion</a:t>
                      </a:r>
                    </a:p>
                  </a:txBody>
                  <a:tcPr marL="45720" marR="45720" vert="vert27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chemeClr val="accent1"/>
                            </a:solidFill>
                          </a:ln>
                          <a:solidFill>
                            <a:srgbClr val="164B4F"/>
                          </a:solidFill>
                        </a:rPr>
                        <a:t>Emotional </a:t>
                      </a:r>
                      <a:r>
                        <a:rPr dirty="0">
                          <a:ln w="9524">
                            <a:solidFill>
                              <a:schemeClr val="accent1"/>
                            </a:solidFill>
                          </a:ln>
                          <a:solidFill>
                            <a:srgbClr val="000000"/>
                          </a:solidFill>
                        </a:rPr>
                        <a:t>state</a:t>
                      </a:r>
                    </a:p>
                  </a:txBody>
                  <a:tcPr marL="45720" marR="45720" vert="vert27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ln w="9524">
                            <a:solidFill>
                              <a:schemeClr val="accent1"/>
                            </a:solidFill>
                          </a:ln>
                        </a:defRPr>
                      </a:pPr>
                      <a:r>
                        <a:rPr dirty="0"/>
                        <a:t>Cognitive </a:t>
                      </a: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</a:rPr>
                        <a:t>performance</a:t>
                      </a:r>
                    </a:p>
                  </a:txBody>
                  <a:tcPr marL="45720" marR="45720" vert="vert27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Restoration</a:t>
                      </a:r>
                    </a:p>
                  </a:txBody>
                  <a:tcPr marL="45720" marR="45720" vert="vert27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ln w="9524">
                            <a:solidFill>
                              <a:schemeClr val="accent1"/>
                            </a:solidFill>
                          </a:ln>
                        </a:defRPr>
                      </a:pPr>
                      <a:r>
                        <a:rPr dirty="0"/>
                        <a:t>Cognitive </a:t>
                      </a: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</a:rPr>
                        <a:t>performance</a:t>
                      </a:r>
                    </a:p>
                  </a:txBody>
                  <a:tcPr marL="45720" marR="45720" vert="vert27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chemeClr val="accent1"/>
                            </a:solidFill>
                          </a:ln>
                          <a:solidFill>
                            <a:srgbClr val="164B4F"/>
                          </a:solidFill>
                        </a:rPr>
                        <a:t>Emotional 
s</a:t>
                      </a:r>
                      <a:r>
                        <a:rPr lang="de-DE" dirty="0">
                          <a:ln w="9524">
                            <a:solidFill>
                              <a:schemeClr val="accent1"/>
                            </a:solidFill>
                          </a:ln>
                          <a:solidFill>
                            <a:srgbClr val="164B4F"/>
                          </a:solidFill>
                        </a:rPr>
                        <a:t>t</a:t>
                      </a:r>
                      <a:r>
                        <a:rPr dirty="0">
                          <a:ln w="9524">
                            <a:solidFill>
                              <a:schemeClr val="accent1"/>
                            </a:solidFill>
                          </a:ln>
                          <a:solidFill>
                            <a:srgbClr val="000000"/>
                          </a:solidFill>
                        </a:rPr>
                        <a:t>ate</a:t>
                      </a:r>
                    </a:p>
                  </a:txBody>
                  <a:tcPr marL="45720" marR="45720" vert="vert27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37" name="Group 7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135" name="Rectangle 8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>
                <a:solidFill>
                  <a:srgbClr val="000000"/>
                </a:solidFill>
              </a:endParaRPr>
            </a:p>
          </p:txBody>
        </p:sp>
        <p:pic>
          <p:nvPicPr>
            <p:cNvPr id="136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8" name="Arrow: Right 11"/>
          <p:cNvSpPr/>
          <p:nvPr/>
        </p:nvSpPr>
        <p:spPr>
          <a:xfrm>
            <a:off x="379411" y="3191476"/>
            <a:ext cx="11506201" cy="358965"/>
          </a:xfrm>
          <a:prstGeom prst="rightArrow">
            <a:avLst>
              <a:gd name="adj1" fmla="val 50000"/>
              <a:gd name="adj2" fmla="val 241988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0" name="TextBox 13"/>
          <p:cNvSpPr txBox="1"/>
          <p:nvPr/>
        </p:nvSpPr>
        <p:spPr>
          <a:xfrm>
            <a:off x="379411" y="5309127"/>
            <a:ext cx="2209801" cy="341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</a:lvl1pPr>
          </a:lstStyle>
          <a:p>
            <a:r>
              <a:rPr lang="en-US" dirty="0">
                <a:solidFill>
                  <a:srgbClr val="000000"/>
                </a:solidFill>
              </a:rPr>
              <a:t>2</a:t>
            </a:r>
            <a:r>
              <a:rPr dirty="0">
                <a:solidFill>
                  <a:srgbClr val="000000"/>
                </a:solidFill>
              </a:rPr>
              <a:t> min </a:t>
            </a:r>
          </a:p>
        </p:txBody>
      </p:sp>
      <p:sp>
        <p:nvSpPr>
          <p:cNvPr id="141" name="TextBox 14"/>
          <p:cNvSpPr txBox="1"/>
          <p:nvPr/>
        </p:nvSpPr>
        <p:spPr>
          <a:xfrm>
            <a:off x="2741611" y="5314448"/>
            <a:ext cx="1066801" cy="341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</a:lvl1pPr>
          </a:lstStyle>
          <a:p>
            <a:r>
              <a:rPr>
                <a:solidFill>
                  <a:srgbClr val="000000"/>
                </a:solidFill>
              </a:rPr>
              <a:t>8 min </a:t>
            </a:r>
          </a:p>
        </p:txBody>
      </p:sp>
      <p:sp>
        <p:nvSpPr>
          <p:cNvPr id="142" name="TextBox 15"/>
          <p:cNvSpPr txBox="1"/>
          <p:nvPr/>
        </p:nvSpPr>
        <p:spPr>
          <a:xfrm>
            <a:off x="3808412" y="5317084"/>
            <a:ext cx="1066801" cy="341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</a:lvl1pPr>
          </a:lstStyle>
          <a:p>
            <a:r>
              <a:rPr>
                <a:solidFill>
                  <a:srgbClr val="000000"/>
                </a:solidFill>
              </a:rPr>
              <a:t>30 min </a:t>
            </a:r>
          </a:p>
        </p:txBody>
      </p:sp>
      <p:sp>
        <p:nvSpPr>
          <p:cNvPr id="143" name="TextBox 16"/>
          <p:cNvSpPr txBox="1"/>
          <p:nvPr/>
        </p:nvSpPr>
        <p:spPr>
          <a:xfrm>
            <a:off x="5027795" y="5317084"/>
            <a:ext cx="1066801" cy="341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</a:lvl1pPr>
          </a:lstStyle>
          <a:p>
            <a:r>
              <a:rPr>
                <a:solidFill>
                  <a:srgbClr val="000000"/>
                </a:solidFill>
              </a:rPr>
              <a:t>1 min </a:t>
            </a:r>
          </a:p>
        </p:txBody>
      </p:sp>
      <p:sp>
        <p:nvSpPr>
          <p:cNvPr id="144" name="TextBox 17"/>
          <p:cNvSpPr txBox="1"/>
          <p:nvPr/>
        </p:nvSpPr>
        <p:spPr>
          <a:xfrm>
            <a:off x="6132512" y="5317084"/>
            <a:ext cx="1066801" cy="341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</a:lvl1pPr>
          </a:lstStyle>
          <a:p>
            <a:r>
              <a:rPr>
                <a:solidFill>
                  <a:srgbClr val="000000"/>
                </a:solidFill>
              </a:rPr>
              <a:t>8 min </a:t>
            </a:r>
          </a:p>
        </p:txBody>
      </p:sp>
      <p:sp>
        <p:nvSpPr>
          <p:cNvPr id="145" name="TextBox 18"/>
          <p:cNvSpPr txBox="1"/>
          <p:nvPr/>
        </p:nvSpPr>
        <p:spPr>
          <a:xfrm>
            <a:off x="8456428" y="5306704"/>
            <a:ext cx="1066801" cy="341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</a:lvl1pPr>
          </a:lstStyle>
          <a:p>
            <a:r>
              <a:rPr>
                <a:solidFill>
                  <a:srgbClr val="000000"/>
                </a:solidFill>
              </a:rPr>
              <a:t>8 min </a:t>
            </a:r>
          </a:p>
        </p:txBody>
      </p:sp>
      <p:sp>
        <p:nvSpPr>
          <p:cNvPr id="146" name="TextBox 19"/>
          <p:cNvSpPr txBox="1"/>
          <p:nvPr/>
        </p:nvSpPr>
        <p:spPr>
          <a:xfrm>
            <a:off x="7302545" y="5889269"/>
            <a:ext cx="1066801" cy="341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</a:lvl1pPr>
          </a:lstStyle>
          <a:p>
            <a:r>
              <a:rPr>
                <a:solidFill>
                  <a:srgbClr val="000000"/>
                </a:solidFill>
              </a:rPr>
              <a:t>10 min </a:t>
            </a:r>
          </a:p>
        </p:txBody>
      </p:sp>
      <p:sp>
        <p:nvSpPr>
          <p:cNvPr id="148" name="TextBox 21"/>
          <p:cNvSpPr txBox="1"/>
          <p:nvPr/>
        </p:nvSpPr>
        <p:spPr>
          <a:xfrm>
            <a:off x="7302545" y="5308060"/>
            <a:ext cx="1066801" cy="341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</a:lvl1pPr>
          </a:lstStyle>
          <a:p>
            <a:r>
              <a:rPr lang="en-US" dirty="0">
                <a:solidFill>
                  <a:srgbClr val="000000"/>
                </a:solidFill>
              </a:rPr>
              <a:t>N</a:t>
            </a:r>
            <a:r>
              <a:rPr dirty="0">
                <a:solidFill>
                  <a:srgbClr val="000000"/>
                </a:solidFill>
              </a:rPr>
              <a:t>o</a:t>
            </a:r>
            <a:r>
              <a:rPr lang="en-US" dirty="0">
                <a:solidFill>
                  <a:srgbClr val="000000"/>
                </a:solidFill>
              </a:rPr>
              <a:t> VR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49" name="TextBox 22"/>
          <p:cNvSpPr txBox="1"/>
          <p:nvPr/>
        </p:nvSpPr>
        <p:spPr>
          <a:xfrm>
            <a:off x="7299001" y="5614611"/>
            <a:ext cx="1066801" cy="341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</a:lvl1pPr>
          </a:lstStyle>
          <a:p>
            <a:r>
              <a:rPr dirty="0">
                <a:solidFill>
                  <a:srgbClr val="000000"/>
                </a:solidFill>
              </a:rPr>
              <a:t>15 min </a:t>
            </a:r>
          </a:p>
        </p:txBody>
      </p:sp>
      <p:sp>
        <p:nvSpPr>
          <p:cNvPr id="150" name="TextBox 23"/>
          <p:cNvSpPr txBox="1"/>
          <p:nvPr/>
        </p:nvSpPr>
        <p:spPr>
          <a:xfrm>
            <a:off x="9598025" y="5301280"/>
            <a:ext cx="2209800" cy="341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</a:lvl1pPr>
          </a:lstStyle>
          <a:p>
            <a:r>
              <a:rPr lang="en-US" dirty="0">
                <a:solidFill>
                  <a:srgbClr val="000000"/>
                </a:solidFill>
              </a:rPr>
              <a:t>2</a:t>
            </a:r>
            <a:r>
              <a:rPr dirty="0">
                <a:solidFill>
                  <a:srgbClr val="000000"/>
                </a:solidFill>
              </a:rPr>
              <a:t> min </a:t>
            </a:r>
          </a:p>
        </p:txBody>
      </p:sp>
      <p:sp>
        <p:nvSpPr>
          <p:cNvPr id="21" name="Title 12">
            <a:extLst>
              <a:ext uri="{FF2B5EF4-FFF2-40B4-BE49-F238E27FC236}">
                <a16:creationId xmlns:a16="http://schemas.microsoft.com/office/drawing/2014/main" id="{77860B4F-9C2B-4666-8157-8EB479C03A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4212" y="152400"/>
            <a:ext cx="9601201" cy="809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dirty="0"/>
              <a:t>Framework / Setup</a:t>
            </a:r>
          </a:p>
        </p:txBody>
      </p:sp>
      <p:sp>
        <p:nvSpPr>
          <p:cNvPr id="19" name="Content Placeholder 13">
            <a:extLst>
              <a:ext uri="{FF2B5EF4-FFF2-40B4-BE49-F238E27FC236}">
                <a16:creationId xmlns:a16="http://schemas.microsoft.com/office/drawing/2014/main" id="{CB23BC44-C48A-4D22-AAE6-7EA1617B2F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1298" y="1181099"/>
            <a:ext cx="9601201" cy="109294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Five</a:t>
            </a:r>
            <a:r>
              <a:rPr dirty="0">
                <a:solidFill>
                  <a:srgbClr val="000000"/>
                </a:solidFill>
              </a:rPr>
              <a:t> participants w</a:t>
            </a:r>
            <a:r>
              <a:rPr lang="en-US" dirty="0">
                <a:solidFill>
                  <a:srgbClr val="000000"/>
                </a:solidFill>
              </a:rPr>
              <a:t>ere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recruited to conduct three different trials for this experiment</a:t>
            </a:r>
            <a:endParaRPr lang="de-DE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12"/>
          <p:cNvSpPr txBox="1">
            <a:spLocks noGrp="1"/>
          </p:cNvSpPr>
          <p:nvPr>
            <p:ph type="title"/>
          </p:nvPr>
        </p:nvSpPr>
        <p:spPr>
          <a:xfrm>
            <a:off x="684212" y="152400"/>
            <a:ext cx="9601201" cy="809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dirty="0"/>
              <a:t>Framework / Setup</a:t>
            </a:r>
          </a:p>
        </p:txBody>
      </p:sp>
      <p:sp>
        <p:nvSpPr>
          <p:cNvPr id="153" name="Content Placeholder 13"/>
          <p:cNvSpPr txBox="1">
            <a:spLocks noGrp="1"/>
          </p:cNvSpPr>
          <p:nvPr>
            <p:ph type="body" idx="1"/>
          </p:nvPr>
        </p:nvSpPr>
        <p:spPr>
          <a:xfrm>
            <a:off x="961298" y="1181100"/>
            <a:ext cx="9601201" cy="4495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>
                <a:solidFill>
                  <a:srgbClr val="000000"/>
                </a:solidFill>
              </a:rPr>
              <a:t>The participants w</a:t>
            </a:r>
            <a:r>
              <a:rPr lang="en-US" dirty="0">
                <a:solidFill>
                  <a:srgbClr val="000000"/>
                </a:solidFill>
              </a:rPr>
              <a:t>ere</a:t>
            </a:r>
            <a:r>
              <a:rPr dirty="0">
                <a:solidFill>
                  <a:srgbClr val="000000"/>
                </a:solidFill>
              </a:rPr>
              <a:t> provided </a:t>
            </a:r>
            <a:endParaRPr lang="de-DE" dirty="0">
              <a:solidFill>
                <a:srgbClr val="000000"/>
              </a:solidFill>
            </a:endParaRPr>
          </a:p>
          <a:p>
            <a:pPr lvl="1"/>
            <a:r>
              <a:rPr b="1" dirty="0">
                <a:solidFill>
                  <a:srgbClr val="000000"/>
                </a:solidFill>
              </a:rPr>
              <a:t>DSSQ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lang="de-DE" dirty="0">
                <a:solidFill>
                  <a:srgbClr val="000000"/>
                </a:solidFill>
              </a:rPr>
              <a:t>(Dundee Stress State Questionnaire)</a:t>
            </a:r>
          </a:p>
          <a:p>
            <a:pPr marL="274320" lvl="1" indent="0">
              <a:buNone/>
            </a:pPr>
            <a:r>
              <a:rPr dirty="0">
                <a:solidFill>
                  <a:srgbClr val="000000"/>
                </a:solidFill>
              </a:rPr>
              <a:t>to assess mood</a:t>
            </a:r>
            <a:r>
              <a:rPr lang="de-DE" dirty="0">
                <a:solidFill>
                  <a:srgbClr val="000000"/>
                </a:solidFill>
              </a:rPr>
              <a:t>, </a:t>
            </a:r>
            <a:r>
              <a:rPr dirty="0">
                <a:solidFill>
                  <a:srgbClr val="000000"/>
                </a:solidFill>
              </a:rPr>
              <a:t>anxiety</a:t>
            </a:r>
            <a:r>
              <a:rPr lang="de-DE" dirty="0">
                <a:solidFill>
                  <a:srgbClr val="000000"/>
                </a:solidFill>
              </a:rPr>
              <a:t> and subjective stress levels</a:t>
            </a:r>
            <a:endParaRPr dirty="0">
              <a:solidFill>
                <a:srgbClr val="000000"/>
              </a:solidFill>
            </a:endParaRPr>
          </a:p>
          <a:p>
            <a:r>
              <a:rPr dirty="0">
                <a:solidFill>
                  <a:srgbClr val="000000"/>
                </a:solidFill>
              </a:rPr>
              <a:t>Then the </a:t>
            </a:r>
            <a:r>
              <a:rPr b="1" dirty="0">
                <a:solidFill>
                  <a:srgbClr val="000000"/>
                </a:solidFill>
              </a:rPr>
              <a:t>2</a:t>
            </a:r>
            <a:r>
              <a:rPr lang="de-DE" b="1" dirty="0">
                <a:solidFill>
                  <a:srgbClr val="000000"/>
                </a:solidFill>
              </a:rPr>
              <a:t>-B</a:t>
            </a:r>
            <a:r>
              <a:rPr b="1" dirty="0">
                <a:solidFill>
                  <a:srgbClr val="000000"/>
                </a:solidFill>
              </a:rPr>
              <a:t>ack test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was </a:t>
            </a:r>
            <a:r>
              <a:rPr dirty="0">
                <a:solidFill>
                  <a:srgbClr val="000000"/>
                </a:solidFill>
              </a:rPr>
              <a:t>administered </a:t>
            </a:r>
            <a:endParaRPr lang="de-DE" dirty="0">
              <a:solidFill>
                <a:srgbClr val="000000"/>
              </a:solidFill>
            </a:endParaRPr>
          </a:p>
          <a:p>
            <a:pPr lvl="1"/>
            <a:r>
              <a:rPr dirty="0">
                <a:solidFill>
                  <a:srgbClr val="000000"/>
                </a:solidFill>
              </a:rPr>
              <a:t>to establish the </a:t>
            </a:r>
            <a:r>
              <a:rPr b="1" dirty="0">
                <a:solidFill>
                  <a:srgbClr val="000000"/>
                </a:solidFill>
              </a:rPr>
              <a:t>baseline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dirty="0">
                <a:solidFill>
                  <a:srgbClr val="000000"/>
                </a:solidFill>
              </a:rPr>
              <a:t>of cognitive performance / “concentration“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The 2-Back test is a continuous performance task to assess and measure working memory and working memory capacity</a:t>
            </a:r>
            <a:endParaRPr dirty="0">
              <a:solidFill>
                <a:srgbClr val="000000"/>
              </a:solidFill>
            </a:endParaRPr>
          </a:p>
        </p:txBody>
      </p:sp>
      <p:graphicFrame>
        <p:nvGraphicFramePr>
          <p:cNvPr id="154" name="Content Placeholder 3"/>
          <p:cNvGraphicFramePr/>
          <p:nvPr>
            <p:extLst>
              <p:ext uri="{D42A27DB-BD31-4B8C-83A1-F6EECF244321}">
                <p14:modId xmlns:p14="http://schemas.microsoft.com/office/powerpoint/2010/main" val="3521200073"/>
              </p:ext>
            </p:extLst>
          </p:nvPr>
        </p:nvGraphicFramePr>
        <p:xfrm>
          <a:off x="-2" y="5734234"/>
          <a:ext cx="12188830" cy="112287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437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122874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DSSQ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 cap="flat" cmpd="sng" algn="ctr">
                      <a:solidFill>
                        <a:srgbClr val="164B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164B4F"/>
                      </a:solidFill>
                    </a:lnT>
                    <a:lnB w="12700" cap="flat" cmpd="sng" algn="ctr">
                      <a:solidFill>
                        <a:srgbClr val="164B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164B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Vigilance tasks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DSSQ</a:t>
                      </a:r>
                      <a:endParaRPr dirty="0">
                        <a:ln w="9524">
                          <a:solidFill>
                            <a:srgbClr val="000000"/>
                          </a:solidFill>
                        </a:ln>
                        <a:solidFill>
                          <a:srgbClr val="164B4F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VR Session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DSSQ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 cap="flat" cmpd="sng" algn="ctr">
                      <a:solidFill>
                        <a:srgbClr val="164B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164B4F"/>
                      </a:solidFill>
                    </a:lnT>
                    <a:lnB w="12700" cap="flat" cmpd="sng" algn="ctr">
                      <a:solidFill>
                        <a:srgbClr val="164B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ontent Placeholder 13"/>
          <p:cNvSpPr txBox="1">
            <a:spLocks noGrp="1"/>
          </p:cNvSpPr>
          <p:nvPr>
            <p:ph type="body" idx="1"/>
          </p:nvPr>
        </p:nvSpPr>
        <p:spPr>
          <a:xfrm>
            <a:off x="961298" y="1181100"/>
            <a:ext cx="9601201" cy="4495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Participants took the </a:t>
            </a:r>
            <a:r>
              <a:rPr lang="en-US" b="1" dirty="0">
                <a:solidFill>
                  <a:srgbClr val="000000"/>
                </a:solidFill>
              </a:rPr>
              <a:t>vigilance tasks (TOAV)</a:t>
            </a:r>
          </a:p>
          <a:p>
            <a:pPr marL="274320" lvl="1" indent="0">
              <a:buNone/>
            </a:pPr>
            <a:r>
              <a:rPr lang="de-DE" dirty="0">
                <a:solidFill>
                  <a:srgbClr val="000000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000000"/>
                </a:solidFill>
              </a:rPr>
              <a:t>T</a:t>
            </a:r>
            <a:r>
              <a:rPr lang="en-US" dirty="0">
                <a:solidFill>
                  <a:srgbClr val="000000"/>
                </a:solidFill>
              </a:rPr>
              <a:t>o </a:t>
            </a:r>
            <a:r>
              <a:rPr lang="en-US" b="1" dirty="0">
                <a:solidFill>
                  <a:srgbClr val="000000"/>
                </a:solidFill>
              </a:rPr>
              <a:t>deplete attentive/cognitive resources  </a:t>
            </a:r>
          </a:p>
          <a:p>
            <a:r>
              <a:rPr lang="en-US" b="1" dirty="0">
                <a:solidFill>
                  <a:srgbClr val="000000"/>
                </a:solidFill>
              </a:rPr>
              <a:t>DSSQ</a:t>
            </a:r>
            <a:r>
              <a:rPr lang="en-US" dirty="0">
                <a:solidFill>
                  <a:srgbClr val="000000"/>
                </a:solidFill>
              </a:rPr>
              <a:t> assessment was conducted again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to assess mood </a:t>
            </a:r>
            <a:r>
              <a:rPr lang="de-DE" dirty="0">
                <a:solidFill>
                  <a:srgbClr val="000000"/>
                </a:solidFill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</a:rPr>
              <a:t>The </a:t>
            </a:r>
            <a:r>
              <a:rPr lang="en-US" b="1" dirty="0">
                <a:solidFill>
                  <a:srgbClr val="000000"/>
                </a:solidFill>
              </a:rPr>
              <a:t>2-Back test</a:t>
            </a:r>
            <a:r>
              <a:rPr lang="en-US" dirty="0">
                <a:solidFill>
                  <a:srgbClr val="000000"/>
                </a:solidFill>
              </a:rPr>
              <a:t> was administered again</a:t>
            </a:r>
          </a:p>
          <a:p>
            <a:pPr marL="274320" lvl="1" indent="0">
              <a:buNone/>
            </a:pPr>
            <a:r>
              <a:rPr lang="de-DE" dirty="0">
                <a:solidFill>
                  <a:srgbClr val="000000"/>
                </a:solidFill>
                <a:sym typeface="Wingdings" panose="05000000000000000000" pitchFamily="2" charset="2"/>
              </a:rPr>
              <a:t> </a:t>
            </a:r>
            <a:r>
              <a:rPr lang="de-DE" b="1" dirty="0">
                <a:solidFill>
                  <a:srgbClr val="000000"/>
                </a:solidFill>
                <a:sym typeface="Wingdings" panose="05000000000000000000" pitchFamily="2" charset="2"/>
              </a:rPr>
              <a:t>Measurement of attention depletion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endParaRPr lang="en-US" b="1" dirty="0">
              <a:solidFill>
                <a:srgbClr val="000000"/>
              </a:solidFill>
            </a:endParaRPr>
          </a:p>
        </p:txBody>
      </p:sp>
      <p:graphicFrame>
        <p:nvGraphicFramePr>
          <p:cNvPr id="158" name="Content Placeholder 3"/>
          <p:cNvGraphicFramePr/>
          <p:nvPr>
            <p:extLst>
              <p:ext uri="{D42A27DB-BD31-4B8C-83A1-F6EECF244321}">
                <p14:modId xmlns:p14="http://schemas.microsoft.com/office/powerpoint/2010/main" val="1838166737"/>
              </p:ext>
            </p:extLst>
          </p:nvPr>
        </p:nvGraphicFramePr>
        <p:xfrm>
          <a:off x="-2" y="5734234"/>
          <a:ext cx="12188830" cy="112287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437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122874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DSSQ</a:t>
                      </a:r>
                      <a:endParaRPr dirty="0">
                        <a:ln w="9524">
                          <a:solidFill>
                            <a:srgbClr val="000000"/>
                          </a:solidFill>
                        </a:ln>
                        <a:solidFill>
                          <a:srgbClr val="164B4F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 cap="flat" cmpd="sng" algn="ctr">
                      <a:solidFill>
                        <a:srgbClr val="164B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164B4F"/>
                      </a:solidFill>
                    </a:lnT>
                    <a:lnB w="12700" cap="flat" cmpd="sng" algn="ctr">
                      <a:solidFill>
                        <a:srgbClr val="164B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164B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Vigilance tasks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DSSQ</a:t>
                      </a:r>
                      <a:endParaRPr dirty="0">
                        <a:ln w="9524">
                          <a:solidFill>
                            <a:srgbClr val="000000"/>
                          </a:solidFill>
                        </a:ln>
                        <a:solidFill>
                          <a:srgbClr val="164B4F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VR Session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DSSQ</a:t>
                      </a:r>
                      <a:endParaRPr dirty="0">
                        <a:ln w="9524">
                          <a:solidFill>
                            <a:srgbClr val="000000"/>
                          </a:solidFill>
                        </a:ln>
                        <a:solidFill>
                          <a:srgbClr val="164B4F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 cap="flat" cmpd="sng" algn="ctr">
                      <a:solidFill>
                        <a:srgbClr val="164B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164B4F"/>
                      </a:solidFill>
                    </a:lnT>
                    <a:lnB w="12700" cap="flat" cmpd="sng" algn="ctr">
                      <a:solidFill>
                        <a:srgbClr val="164B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itle 12">
            <a:extLst>
              <a:ext uri="{FF2B5EF4-FFF2-40B4-BE49-F238E27FC236}">
                <a16:creationId xmlns:a16="http://schemas.microsoft.com/office/drawing/2014/main" id="{CF6B10CA-0E86-46C8-A995-23F6B1461AAF}"/>
              </a:ext>
            </a:extLst>
          </p:cNvPr>
          <p:cNvSpPr txBox="1">
            <a:spLocks/>
          </p:cNvSpPr>
          <p:nvPr/>
        </p:nvSpPr>
        <p:spPr>
          <a:xfrm>
            <a:off x="684212" y="152400"/>
            <a:ext cx="9601201" cy="80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hangingPunct="1"/>
            <a:r>
              <a:rPr lang="en-US" dirty="0"/>
              <a:t>Framework / Setup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ontent Placeholder 13"/>
          <p:cNvSpPr txBox="1">
            <a:spLocks noGrp="1"/>
          </p:cNvSpPr>
          <p:nvPr>
            <p:ph type="body" idx="1"/>
          </p:nvPr>
        </p:nvSpPr>
        <p:spPr>
          <a:xfrm>
            <a:off x="961298" y="1181100"/>
            <a:ext cx="9601201" cy="4495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e-DE" dirty="0">
                <a:solidFill>
                  <a:srgbClr val="000000"/>
                </a:solidFill>
              </a:rPr>
              <a:t>Participants were exposed to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b="1" dirty="0">
                <a:solidFill>
                  <a:srgbClr val="000000"/>
                </a:solidFill>
              </a:rPr>
              <a:t>nature scenes </a:t>
            </a:r>
            <a:r>
              <a:rPr lang="en-US" dirty="0">
                <a:solidFill>
                  <a:srgbClr val="000000"/>
                </a:solidFill>
              </a:rPr>
              <a:t>through </a:t>
            </a:r>
            <a:r>
              <a:rPr dirty="0">
                <a:solidFill>
                  <a:srgbClr val="000000"/>
                </a:solidFill>
              </a:rPr>
              <a:t>a </a:t>
            </a:r>
            <a:r>
              <a:rPr b="1" dirty="0">
                <a:solidFill>
                  <a:srgbClr val="000000"/>
                </a:solidFill>
              </a:rPr>
              <a:t>VR headset</a:t>
            </a:r>
            <a:endParaRPr lang="de-DE" b="1" dirty="0">
              <a:solidFill>
                <a:srgbClr val="000000"/>
              </a:solidFill>
            </a:endParaRP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>
                <a:solidFill>
                  <a:srgbClr val="000000"/>
                </a:solidFill>
                <a:sym typeface="Wingdings" panose="05000000000000000000" pitchFamily="2" charset="2"/>
              </a:rPr>
              <a:t>Different lengths were used to measure </a:t>
            </a:r>
            <a:r>
              <a:rPr lang="de-DE" b="1" dirty="0">
                <a:solidFill>
                  <a:srgbClr val="000000"/>
                </a:solidFill>
                <a:sym typeface="Wingdings" panose="05000000000000000000" pitchFamily="2" charset="2"/>
              </a:rPr>
              <a:t>restoration 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de-DE" dirty="0">
                <a:solidFill>
                  <a:srgbClr val="000000"/>
                </a:solidFill>
                <a:sym typeface="Wingdings" panose="05000000000000000000" pitchFamily="2" charset="2"/>
              </a:rPr>
              <a:t>Trial 1 – no VR exposure, only 15 minute break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US" dirty="0">
                <a:solidFill>
                  <a:srgbClr val="000000"/>
                </a:solidFill>
                <a:sym typeface="Wingdings" panose="05000000000000000000" pitchFamily="2" charset="2"/>
              </a:rPr>
              <a:t>Trial 2 – 15 minutes of VR exposure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US" dirty="0">
                <a:solidFill>
                  <a:srgbClr val="000000"/>
                </a:solidFill>
                <a:sym typeface="Wingdings" panose="05000000000000000000" pitchFamily="2" charset="2"/>
              </a:rPr>
              <a:t>Trial 3 – 10 minutes of VR exposure</a:t>
            </a:r>
            <a:endParaRPr lang="en-US" dirty="0">
              <a:solidFill>
                <a:srgbClr val="000000"/>
              </a:solidFill>
            </a:endParaRPr>
          </a:p>
          <a:p>
            <a:pPr lvl="2">
              <a:buFont typeface="Wingdings" panose="05000000000000000000" pitchFamily="2" charset="2"/>
              <a:buChar char="à"/>
            </a:pPr>
            <a:endParaRPr lang="en-US" dirty="0">
              <a:solidFill>
                <a:srgbClr val="000000"/>
              </a:solidFill>
            </a:endParaRPr>
          </a:p>
          <a:p>
            <a:pPr lvl="2">
              <a:buFont typeface="Wingdings" panose="05000000000000000000" pitchFamily="2" charset="2"/>
              <a:buChar char="à"/>
            </a:pPr>
            <a:endParaRPr dirty="0">
              <a:solidFill>
                <a:srgbClr val="000000"/>
              </a:solidFill>
            </a:endParaRPr>
          </a:p>
        </p:txBody>
      </p:sp>
      <p:graphicFrame>
        <p:nvGraphicFramePr>
          <p:cNvPr id="158" name="Content Placeholder 3"/>
          <p:cNvGraphicFramePr/>
          <p:nvPr>
            <p:extLst>
              <p:ext uri="{D42A27DB-BD31-4B8C-83A1-F6EECF244321}">
                <p14:modId xmlns:p14="http://schemas.microsoft.com/office/powerpoint/2010/main" val="54919153"/>
              </p:ext>
            </p:extLst>
          </p:nvPr>
        </p:nvGraphicFramePr>
        <p:xfrm>
          <a:off x="-2" y="5734234"/>
          <a:ext cx="12188830" cy="112287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437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122874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DSSQ</a:t>
                      </a:r>
                      <a:endParaRPr dirty="0">
                        <a:ln w="9524">
                          <a:solidFill>
                            <a:srgbClr val="000000"/>
                          </a:solidFill>
                        </a:ln>
                        <a:solidFill>
                          <a:srgbClr val="164B4F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 cap="flat" cmpd="sng" algn="ctr">
                      <a:solidFill>
                        <a:srgbClr val="164B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164B4F"/>
                      </a:solidFill>
                    </a:lnT>
                    <a:lnB w="12700" cap="flat" cmpd="sng" algn="ctr">
                      <a:solidFill>
                        <a:srgbClr val="164B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164B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Vigilance tasks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DSSQ</a:t>
                      </a:r>
                      <a:endParaRPr dirty="0">
                        <a:ln w="9524">
                          <a:solidFill>
                            <a:srgbClr val="000000"/>
                          </a:solidFill>
                        </a:ln>
                        <a:solidFill>
                          <a:srgbClr val="164B4F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VR Session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DSSQ</a:t>
                      </a:r>
                      <a:endParaRPr dirty="0">
                        <a:ln w="9524">
                          <a:solidFill>
                            <a:srgbClr val="000000"/>
                          </a:solidFill>
                        </a:ln>
                        <a:solidFill>
                          <a:srgbClr val="164B4F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 cap="flat" cmpd="sng" algn="ctr">
                      <a:solidFill>
                        <a:srgbClr val="164B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164B4F"/>
                      </a:solidFill>
                    </a:lnT>
                    <a:lnB w="12700" cap="flat" cmpd="sng" algn="ctr">
                      <a:solidFill>
                        <a:srgbClr val="164B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itle 12">
            <a:extLst>
              <a:ext uri="{FF2B5EF4-FFF2-40B4-BE49-F238E27FC236}">
                <a16:creationId xmlns:a16="http://schemas.microsoft.com/office/drawing/2014/main" id="{CF6B10CA-0E86-46C8-A995-23F6B1461AAF}"/>
              </a:ext>
            </a:extLst>
          </p:cNvPr>
          <p:cNvSpPr txBox="1">
            <a:spLocks/>
          </p:cNvSpPr>
          <p:nvPr/>
        </p:nvSpPr>
        <p:spPr>
          <a:xfrm>
            <a:off x="684212" y="152400"/>
            <a:ext cx="9601201" cy="80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hangingPunct="1"/>
            <a:r>
              <a:rPr lang="en-US" dirty="0"/>
              <a:t>Framework / Setup</a:t>
            </a:r>
          </a:p>
        </p:txBody>
      </p:sp>
    </p:spTree>
    <p:extLst>
      <p:ext uri="{BB962C8B-B14F-4D97-AF65-F5344CB8AC3E}">
        <p14:creationId xmlns:p14="http://schemas.microsoft.com/office/powerpoint/2010/main" val="152603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ontent Placeholder 13"/>
          <p:cNvSpPr txBox="1">
            <a:spLocks noGrp="1"/>
          </p:cNvSpPr>
          <p:nvPr>
            <p:ph type="body" idx="1"/>
          </p:nvPr>
        </p:nvSpPr>
        <p:spPr>
          <a:xfrm>
            <a:off x="961298" y="1181100"/>
            <a:ext cx="9601201" cy="4495800"/>
          </a:xfrm>
          <a:prstGeom prst="rect">
            <a:avLst/>
          </a:prstGeom>
        </p:spPr>
        <p:txBody>
          <a:bodyPr/>
          <a:lstStyle/>
          <a:p>
            <a:r>
              <a:rPr b="1" dirty="0">
                <a:solidFill>
                  <a:srgbClr val="000000"/>
                </a:solidFill>
              </a:rPr>
              <a:t>2-</a:t>
            </a:r>
            <a:r>
              <a:rPr lang="de-DE" b="1" dirty="0">
                <a:solidFill>
                  <a:srgbClr val="000000"/>
                </a:solidFill>
              </a:rPr>
              <a:t>B</a:t>
            </a:r>
            <a:r>
              <a:rPr b="1" dirty="0">
                <a:solidFill>
                  <a:srgbClr val="000000"/>
                </a:solidFill>
              </a:rPr>
              <a:t>ack test </a:t>
            </a:r>
            <a:r>
              <a:rPr dirty="0">
                <a:solidFill>
                  <a:srgbClr val="000000"/>
                </a:solidFill>
              </a:rPr>
              <a:t>w</a:t>
            </a:r>
            <a:r>
              <a:rPr lang="en-US" dirty="0">
                <a:solidFill>
                  <a:srgbClr val="000000"/>
                </a:solidFill>
              </a:rPr>
              <a:t>as</a:t>
            </a:r>
            <a:r>
              <a:rPr dirty="0">
                <a:solidFill>
                  <a:srgbClr val="000000"/>
                </a:solidFill>
              </a:rPr>
              <a:t> administered again</a:t>
            </a:r>
            <a:endParaRPr lang="de-DE" dirty="0">
              <a:solidFill>
                <a:srgbClr val="000000"/>
              </a:solidFill>
            </a:endParaRPr>
          </a:p>
          <a:p>
            <a:pPr lvl="1"/>
            <a:r>
              <a:rPr lang="de-DE" b="1" dirty="0">
                <a:solidFill>
                  <a:srgbClr val="000000"/>
                </a:solidFill>
              </a:rPr>
              <a:t>Measurement of restoration </a:t>
            </a:r>
            <a:r>
              <a:rPr lang="de-DE" dirty="0">
                <a:solidFill>
                  <a:srgbClr val="000000"/>
                </a:solidFill>
              </a:rPr>
              <a:t>after VR Nature experience</a:t>
            </a:r>
            <a:endParaRPr dirty="0">
              <a:solidFill>
                <a:srgbClr val="000000"/>
              </a:solidFill>
            </a:endParaRPr>
          </a:p>
          <a:p>
            <a:r>
              <a:rPr dirty="0">
                <a:solidFill>
                  <a:srgbClr val="000000"/>
                </a:solidFill>
              </a:rPr>
              <a:t>The participants w</a:t>
            </a:r>
            <a:r>
              <a:rPr lang="en-US" dirty="0">
                <a:solidFill>
                  <a:srgbClr val="000000"/>
                </a:solidFill>
              </a:rPr>
              <a:t>ere</a:t>
            </a:r>
            <a:r>
              <a:rPr dirty="0">
                <a:solidFill>
                  <a:srgbClr val="000000"/>
                </a:solidFill>
              </a:rPr>
              <a:t> provided </a:t>
            </a:r>
            <a:endParaRPr lang="de-DE" dirty="0">
              <a:solidFill>
                <a:srgbClr val="000000"/>
              </a:solidFill>
            </a:endParaRPr>
          </a:p>
          <a:p>
            <a:pPr lvl="1"/>
            <a:r>
              <a:rPr b="1" dirty="0">
                <a:solidFill>
                  <a:srgbClr val="000000"/>
                </a:solidFill>
              </a:rPr>
              <a:t>DSSQ</a:t>
            </a:r>
            <a:r>
              <a:rPr dirty="0">
                <a:solidFill>
                  <a:srgbClr val="000000"/>
                </a:solidFill>
              </a:rPr>
              <a:t> to assess mood and anxiety</a:t>
            </a:r>
            <a:endParaRPr lang="de-DE" dirty="0">
              <a:solidFill>
                <a:srgbClr val="000000"/>
              </a:solidFill>
            </a:endParaRPr>
          </a:p>
          <a:p>
            <a:pPr marL="274320" lvl="1" indent="0">
              <a:buNone/>
            </a:pPr>
            <a:r>
              <a:rPr lang="de-DE" dirty="0">
                <a:solidFill>
                  <a:srgbClr val="000000"/>
                </a:solidFill>
                <a:sym typeface="Wingdings" panose="05000000000000000000" pitchFamily="2" charset="2"/>
              </a:rPr>
              <a:t> Possible confounding variables?</a:t>
            </a:r>
            <a:endParaRPr lang="en-US" dirty="0">
              <a:solidFill>
                <a:srgbClr val="000000"/>
              </a:solidFill>
            </a:endParaRPr>
          </a:p>
          <a:p>
            <a:pPr marL="274320" lvl="1" indent="0">
              <a:buNone/>
            </a:pPr>
            <a:endParaRPr dirty="0">
              <a:solidFill>
                <a:srgbClr val="000000"/>
              </a:solidFill>
            </a:endParaRPr>
          </a:p>
        </p:txBody>
      </p:sp>
      <p:graphicFrame>
        <p:nvGraphicFramePr>
          <p:cNvPr id="162" name="Content Placeholder 3"/>
          <p:cNvGraphicFramePr/>
          <p:nvPr>
            <p:extLst>
              <p:ext uri="{D42A27DB-BD31-4B8C-83A1-F6EECF244321}">
                <p14:modId xmlns:p14="http://schemas.microsoft.com/office/powerpoint/2010/main" val="867551433"/>
              </p:ext>
            </p:extLst>
          </p:nvPr>
        </p:nvGraphicFramePr>
        <p:xfrm>
          <a:off x="-2" y="5734234"/>
          <a:ext cx="12188830" cy="112287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437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122874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DSSQ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 cap="flat" cmpd="sng" algn="ctr">
                      <a:solidFill>
                        <a:srgbClr val="164B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164B4F"/>
                      </a:solidFill>
                    </a:lnT>
                    <a:lnB w="12700" cap="flat" cmpd="sng" algn="ctr">
                      <a:solidFill>
                        <a:srgbClr val="164B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164B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Vigilance tasks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DSSQ</a:t>
                      </a:r>
                      <a:endParaRPr dirty="0">
                        <a:ln w="9524">
                          <a:solidFill>
                            <a:srgbClr val="000000"/>
                          </a:solidFill>
                        </a:ln>
                        <a:solidFill>
                          <a:srgbClr val="164B4F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VR Session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DSSQ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 cap="flat" cmpd="sng" algn="ctr">
                      <a:solidFill>
                        <a:srgbClr val="164B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164B4F"/>
                      </a:solidFill>
                    </a:lnT>
                    <a:lnB w="12700" cap="flat" cmpd="sng" algn="ctr">
                      <a:solidFill>
                        <a:srgbClr val="164B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itle 12">
            <a:extLst>
              <a:ext uri="{FF2B5EF4-FFF2-40B4-BE49-F238E27FC236}">
                <a16:creationId xmlns:a16="http://schemas.microsoft.com/office/drawing/2014/main" id="{1DDAB163-E692-4E86-9D05-A0A9F1C300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4212" y="152400"/>
            <a:ext cx="9601201" cy="809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dirty="0"/>
              <a:t>Framework / Setup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Picture 2" descr="Picture 2"/>
          <p:cNvPicPr>
            <a:picLocks noChangeAspect="1"/>
          </p:cNvPicPr>
          <p:nvPr/>
        </p:nvPicPr>
        <p:blipFill>
          <a:blip r:embed="rId3">
            <a:alphaModFix amt="15000"/>
            <a:extLst/>
          </a:blip>
          <a:stretch>
            <a:fillRect/>
          </a:stretch>
        </p:blipFill>
        <p:spPr>
          <a:xfrm>
            <a:off x="-3575" y="993622"/>
            <a:ext cx="12258086" cy="5562600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Content Placeholder 13"/>
          <p:cNvSpPr txBox="1">
            <a:spLocks noGrp="1"/>
          </p:cNvSpPr>
          <p:nvPr>
            <p:ph type="body" idx="1"/>
          </p:nvPr>
        </p:nvSpPr>
        <p:spPr>
          <a:xfrm>
            <a:off x="916440" y="1240970"/>
            <a:ext cx="9601201" cy="506790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>
                <a:solidFill>
                  <a:srgbClr val="000000"/>
                </a:solidFill>
              </a:rPr>
              <a:t>The experiment </a:t>
            </a:r>
            <a:r>
              <a:rPr lang="en-US" dirty="0">
                <a:solidFill>
                  <a:srgbClr val="000000"/>
                </a:solidFill>
              </a:rPr>
              <a:t>was </a:t>
            </a:r>
            <a:r>
              <a:rPr dirty="0">
                <a:solidFill>
                  <a:srgbClr val="000000"/>
                </a:solidFill>
              </a:rPr>
              <a:t>conducted </a:t>
            </a:r>
            <a:endParaRPr lang="de-DE" dirty="0">
              <a:solidFill>
                <a:srgbClr val="000000"/>
              </a:solidFill>
            </a:endParaRPr>
          </a:p>
          <a:p>
            <a:pPr lvl="1"/>
            <a:r>
              <a:rPr lang="en-US" b="1" dirty="0">
                <a:solidFill>
                  <a:srgbClr val="000000"/>
                </a:solidFill>
              </a:rPr>
              <a:t>(ideally) </a:t>
            </a:r>
            <a:r>
              <a:rPr b="1" dirty="0">
                <a:solidFill>
                  <a:srgbClr val="000000"/>
                </a:solidFill>
              </a:rPr>
              <a:t>1 week apart </a:t>
            </a:r>
            <a:r>
              <a:rPr dirty="0">
                <a:solidFill>
                  <a:srgbClr val="000000"/>
                </a:solidFill>
              </a:rPr>
              <a:t>with the </a:t>
            </a:r>
            <a:r>
              <a:rPr b="1" dirty="0">
                <a:solidFill>
                  <a:srgbClr val="000000"/>
                </a:solidFill>
              </a:rPr>
              <a:t>same participants </a:t>
            </a:r>
            <a:r>
              <a:rPr dirty="0">
                <a:solidFill>
                  <a:srgbClr val="000000"/>
                </a:solidFill>
              </a:rPr>
              <a:t>using </a:t>
            </a:r>
            <a:r>
              <a:rPr b="1" dirty="0">
                <a:solidFill>
                  <a:srgbClr val="000000"/>
                </a:solidFill>
              </a:rPr>
              <a:t>different time intervals</a:t>
            </a:r>
            <a:endParaRPr dirty="0">
              <a:solidFill>
                <a:srgbClr val="000000"/>
              </a:solidFill>
            </a:endParaRPr>
          </a:p>
          <a:p>
            <a:r>
              <a:rPr b="1" dirty="0">
                <a:solidFill>
                  <a:srgbClr val="000000"/>
                </a:solidFill>
              </a:rPr>
              <a:t>Data Analysis </a:t>
            </a:r>
            <a:r>
              <a:rPr dirty="0">
                <a:solidFill>
                  <a:srgbClr val="000000"/>
                </a:solidFill>
              </a:rPr>
              <a:t>w</a:t>
            </a:r>
            <a:r>
              <a:rPr lang="en-US" dirty="0">
                <a:solidFill>
                  <a:srgbClr val="000000"/>
                </a:solidFill>
              </a:rPr>
              <a:t>as</a:t>
            </a:r>
            <a:r>
              <a:rPr dirty="0">
                <a:solidFill>
                  <a:srgbClr val="000000"/>
                </a:solidFill>
              </a:rPr>
              <a:t> conducted using </a:t>
            </a:r>
            <a:r>
              <a:rPr b="1" dirty="0">
                <a:solidFill>
                  <a:srgbClr val="000000"/>
                </a:solidFill>
              </a:rPr>
              <a:t>R-software</a:t>
            </a:r>
            <a:endParaRPr lang="de-DE" sz="1600" b="1" dirty="0">
              <a:solidFill>
                <a:srgbClr val="000000"/>
              </a:solidFill>
            </a:endParaRPr>
          </a:p>
          <a:p>
            <a:r>
              <a:rPr lang="de-DE" dirty="0">
                <a:solidFill>
                  <a:srgbClr val="000000"/>
                </a:solidFill>
              </a:rPr>
              <a:t>Hardware used was a </a:t>
            </a:r>
            <a:r>
              <a:rPr lang="de-DE" b="1" dirty="0">
                <a:solidFill>
                  <a:srgbClr val="000000"/>
                </a:solidFill>
              </a:rPr>
              <a:t>PC</a:t>
            </a:r>
            <a:r>
              <a:rPr lang="de-DE" dirty="0">
                <a:solidFill>
                  <a:srgbClr val="000000"/>
                </a:solidFill>
              </a:rPr>
              <a:t> and the VR glasses </a:t>
            </a:r>
            <a:r>
              <a:rPr lang="de-DE" b="1" dirty="0">
                <a:solidFill>
                  <a:srgbClr val="000000"/>
                </a:solidFill>
              </a:rPr>
              <a:t>Oculus Go</a:t>
            </a:r>
          </a:p>
          <a:p>
            <a:r>
              <a:rPr lang="de-DE" b="1" dirty="0">
                <a:solidFill>
                  <a:srgbClr val="000000"/>
                </a:solidFill>
              </a:rPr>
              <a:t>Guided Relaxation in VR </a:t>
            </a:r>
            <a:r>
              <a:rPr lang="de-DE" dirty="0">
                <a:solidFill>
                  <a:srgbClr val="000000"/>
                </a:solidFill>
              </a:rPr>
              <a:t>application was used to expose the participants to nature scenes</a:t>
            </a:r>
            <a:endParaRPr dirty="0">
              <a:solidFill>
                <a:srgbClr val="000000"/>
              </a:solidFill>
            </a:endParaRPr>
          </a:p>
        </p:txBody>
      </p:sp>
      <p:grpSp>
        <p:nvGrpSpPr>
          <p:cNvPr id="222" name="Group 6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220" name="Rectangle 7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21" name="Picture 8" descr="Picture 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" name="Title 12">
            <a:extLst>
              <a:ext uri="{FF2B5EF4-FFF2-40B4-BE49-F238E27FC236}">
                <a16:creationId xmlns:a16="http://schemas.microsoft.com/office/drawing/2014/main" id="{0492B725-F905-4B84-ABE1-1C7DE570A6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4212" y="152400"/>
            <a:ext cx="9601201" cy="809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dirty="0"/>
              <a:t>Framework / Setup</a:t>
            </a:r>
          </a:p>
        </p:txBody>
      </p:sp>
    </p:spTree>
    <p:extLst>
      <p:ext uri="{BB962C8B-B14F-4D97-AF65-F5344CB8AC3E}">
        <p14:creationId xmlns:p14="http://schemas.microsoft.com/office/powerpoint/2010/main" val="148278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ontent Placeholder 13"/>
          <p:cNvSpPr txBox="1">
            <a:spLocks noGrp="1"/>
          </p:cNvSpPr>
          <p:nvPr>
            <p:ph type="body" idx="1"/>
          </p:nvPr>
        </p:nvSpPr>
        <p:spPr>
          <a:xfrm>
            <a:off x="457200" y="984458"/>
            <a:ext cx="10926147" cy="1190455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000000"/>
                </a:solidFill>
              </a:rPr>
              <a:t>The </a:t>
            </a:r>
            <a:r>
              <a:rPr lang="de-DE" b="1" dirty="0">
                <a:solidFill>
                  <a:srgbClr val="000000"/>
                </a:solidFill>
              </a:rPr>
              <a:t>Guided Relaxation in VR</a:t>
            </a:r>
            <a:r>
              <a:rPr lang="de-DE" dirty="0">
                <a:solidFill>
                  <a:srgbClr val="000000"/>
                </a:solidFill>
              </a:rPr>
              <a:t> application uses realistic nature scene videos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00000"/>
                </a:solidFill>
              </a:rPr>
              <a:t>The participant could choose the environment to his liking/disposition</a:t>
            </a:r>
            <a:endParaRPr dirty="0">
              <a:solidFill>
                <a:srgbClr val="000000"/>
              </a:solidFill>
            </a:endParaRPr>
          </a:p>
        </p:txBody>
      </p:sp>
      <p:grpSp>
        <p:nvGrpSpPr>
          <p:cNvPr id="222" name="Group 6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220" name="Rectangle 7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21" name="Picture 8" descr="Picture 8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" name="Title 12">
            <a:extLst>
              <a:ext uri="{FF2B5EF4-FFF2-40B4-BE49-F238E27FC236}">
                <a16:creationId xmlns:a16="http://schemas.microsoft.com/office/drawing/2014/main" id="{0492B725-F905-4B84-ABE1-1C7DE570A6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4212" y="152400"/>
            <a:ext cx="9601201" cy="809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dirty="0"/>
              <a:t>Framework / Setup</a:t>
            </a:r>
          </a:p>
        </p:txBody>
      </p:sp>
      <p:pic>
        <p:nvPicPr>
          <p:cNvPr id="1026" name="Picture 2" descr="https://raw.githubusercontent.com/MarkusLoennig/project_template/master/IMAGES/GuidedVRscenes.jpg">
            <a:extLst>
              <a:ext uri="{FF2B5EF4-FFF2-40B4-BE49-F238E27FC236}">
                <a16:creationId xmlns:a16="http://schemas.microsoft.com/office/drawing/2014/main" id="{A86E4526-2BC5-4235-BE10-3A2ED33CA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664" y="2359511"/>
            <a:ext cx="8671217" cy="400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04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ontent Placeholder 13"/>
          <p:cNvSpPr txBox="1">
            <a:spLocks noGrp="1"/>
          </p:cNvSpPr>
          <p:nvPr>
            <p:ph type="body" idx="1"/>
          </p:nvPr>
        </p:nvSpPr>
        <p:spPr>
          <a:xfrm>
            <a:off x="916440" y="1240971"/>
            <a:ext cx="9601201" cy="8677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e-DE" dirty="0">
                <a:solidFill>
                  <a:srgbClr val="000000"/>
                </a:solidFill>
              </a:rPr>
              <a:t>The Oculus Go provides a fully immerse, 360° experience</a:t>
            </a:r>
            <a:endParaRPr dirty="0">
              <a:solidFill>
                <a:srgbClr val="000000"/>
              </a:solidFill>
            </a:endParaRPr>
          </a:p>
        </p:txBody>
      </p:sp>
      <p:grpSp>
        <p:nvGrpSpPr>
          <p:cNvPr id="222" name="Group 6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220" name="Rectangle 7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21" name="Picture 8" descr="Picture 8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" name="Title 12">
            <a:extLst>
              <a:ext uri="{FF2B5EF4-FFF2-40B4-BE49-F238E27FC236}">
                <a16:creationId xmlns:a16="http://schemas.microsoft.com/office/drawing/2014/main" id="{0492B725-F905-4B84-ABE1-1C7DE570A6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4212" y="152400"/>
            <a:ext cx="9601201" cy="809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dirty="0"/>
              <a:t>Framework / Setup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C6895D04-A28D-4C1F-9575-816A43F240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79612" y="1961260"/>
            <a:ext cx="7010400" cy="394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49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12"/>
          <p:cNvSpPr txBox="1">
            <a:spLocks noGrp="1"/>
          </p:cNvSpPr>
          <p:nvPr>
            <p:ph type="title"/>
          </p:nvPr>
        </p:nvSpPr>
        <p:spPr>
          <a:xfrm>
            <a:off x="693888" y="0"/>
            <a:ext cx="9601201" cy="96278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Results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27" name="Content Placeholder 13"/>
          <p:cNvSpPr txBox="1">
            <a:spLocks noGrp="1"/>
          </p:cNvSpPr>
          <p:nvPr>
            <p:ph type="body" idx="1"/>
          </p:nvPr>
        </p:nvSpPr>
        <p:spPr>
          <a:xfrm>
            <a:off x="1051907" y="1323219"/>
            <a:ext cx="9601201" cy="5014686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For this experiment, the team collected and analyzed the data as follows: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Relationship between the incorrect responses variable and the n-back test variable at baseline, after resource depletion and after restoration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Relationship between the response time variable and the n-back test variable at baseline, after resource depletion and after restoration</a:t>
            </a:r>
            <a:endParaRPr dirty="0">
              <a:solidFill>
                <a:srgbClr val="000000"/>
              </a:solidFill>
            </a:endParaRPr>
          </a:p>
        </p:txBody>
      </p:sp>
      <p:grpSp>
        <p:nvGrpSpPr>
          <p:cNvPr id="230" name="Group 6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228" name="Rectangle 7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29" name="Picture 8" descr="Picture 8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12"/>
          <p:cNvSpPr txBox="1">
            <a:spLocks noGrp="1"/>
          </p:cNvSpPr>
          <p:nvPr>
            <p:ph type="title"/>
          </p:nvPr>
        </p:nvSpPr>
        <p:spPr>
          <a:xfrm>
            <a:off x="693888" y="0"/>
            <a:ext cx="9601201" cy="96278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Results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27" name="Content Placeholder 13"/>
          <p:cNvSpPr txBox="1">
            <a:spLocks noGrp="1"/>
          </p:cNvSpPr>
          <p:nvPr>
            <p:ph type="body" idx="1"/>
          </p:nvPr>
        </p:nvSpPr>
        <p:spPr>
          <a:xfrm>
            <a:off x="1051907" y="1323219"/>
            <a:ext cx="9601201" cy="5014686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Trial 1 – No VR exposure, 15 minute break only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Incorrect Responses vs n-back test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Response Time vs n-back test</a:t>
            </a:r>
          </a:p>
          <a:p>
            <a:pPr lvl="1"/>
            <a:endParaRPr dirty="0">
              <a:solidFill>
                <a:srgbClr val="000000"/>
              </a:solidFill>
            </a:endParaRPr>
          </a:p>
        </p:txBody>
      </p:sp>
      <p:grpSp>
        <p:nvGrpSpPr>
          <p:cNvPr id="230" name="Group 6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228" name="Rectangle 7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29" name="Picture 8" descr="Picture 8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E63242B-372C-4391-B882-54003C087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89" y="3123899"/>
            <a:ext cx="5395762" cy="21323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63BE07-075D-42F1-85AA-640077069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807" y="3186182"/>
            <a:ext cx="5638724" cy="207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63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1"/>
          <p:cNvSpPr txBox="1">
            <a:spLocks noGrp="1"/>
          </p:cNvSpPr>
          <p:nvPr>
            <p:ph type="title"/>
          </p:nvPr>
        </p:nvSpPr>
        <p:spPr>
          <a:xfrm>
            <a:off x="1293811" y="381000"/>
            <a:ext cx="9601201" cy="1143000"/>
          </a:xfrm>
          <a:prstGeom prst="rect">
            <a:avLst/>
          </a:prstGeom>
        </p:spPr>
        <p:txBody>
          <a:bodyPr/>
          <a:lstStyle>
            <a:lvl1pPr algn="ctr">
              <a:defRPr sz="6000">
                <a:solidFill>
                  <a:srgbClr val="000000"/>
                </a:solidFill>
              </a:defRPr>
            </a:lvl1pPr>
          </a:lstStyle>
          <a:p>
            <a:r>
              <a:t>Back to Nature</a:t>
            </a:r>
          </a:p>
        </p:txBody>
      </p:sp>
      <p:sp>
        <p:nvSpPr>
          <p:cNvPr id="62" name="Content Placeholder 13"/>
          <p:cNvSpPr txBox="1"/>
          <p:nvPr/>
        </p:nvSpPr>
        <p:spPr>
          <a:xfrm>
            <a:off x="4227510" y="1777314"/>
            <a:ext cx="3733802" cy="2185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algn="ctr">
              <a:lnSpc>
                <a:spcPct val="90000"/>
              </a:lnSpc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2400" dirty="0">
                <a:solidFill>
                  <a:srgbClr val="000000"/>
                </a:solidFill>
              </a:rPr>
              <a:t>Final Project Presentation</a:t>
            </a:r>
            <a:endParaRPr sz="2400" dirty="0">
              <a:solidFill>
                <a:srgbClr val="000000"/>
              </a:solidFill>
            </a:endParaRPr>
          </a:p>
          <a:p>
            <a:pPr algn="ctr">
              <a:lnSpc>
                <a:spcPct val="90000"/>
              </a:lnSpc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rgbClr val="000000"/>
                </a:solidFill>
              </a:rPr>
              <a:t>Research Practicum</a:t>
            </a:r>
            <a:endParaRPr sz="2400" dirty="0">
              <a:solidFill>
                <a:srgbClr val="000000"/>
              </a:solidFill>
            </a:endParaRPr>
          </a:p>
          <a:p>
            <a:pPr algn="ctr">
              <a:lnSpc>
                <a:spcPct val="90000"/>
              </a:lnSpc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rgbClr val="000000"/>
                </a:solidFill>
              </a:rPr>
              <a:t>IDS6916</a:t>
            </a:r>
            <a:endParaRPr sz="2400" dirty="0">
              <a:solidFill>
                <a:srgbClr val="000000"/>
              </a:solidFill>
            </a:endParaRPr>
          </a:p>
          <a:p>
            <a:pPr algn="ctr">
              <a:lnSpc>
                <a:spcPct val="90000"/>
              </a:lnSpc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2400" dirty="0">
              <a:solidFill>
                <a:srgbClr val="000000"/>
              </a:solidFill>
            </a:endParaRPr>
          </a:p>
          <a:p>
            <a:pPr algn="ctr">
              <a:lnSpc>
                <a:spcPct val="90000"/>
              </a:lnSpc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rgbClr val="000000"/>
                </a:solidFill>
              </a:rPr>
              <a:t>Andres Hanchi</a:t>
            </a:r>
            <a:endParaRPr sz="2400" dirty="0">
              <a:solidFill>
                <a:srgbClr val="000000"/>
              </a:solidFill>
            </a:endParaRPr>
          </a:p>
          <a:p>
            <a:pPr algn="ctr">
              <a:lnSpc>
                <a:spcPct val="90000"/>
              </a:lnSpc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rgbClr val="000000"/>
                </a:solidFill>
              </a:rPr>
              <a:t>Markus </a:t>
            </a:r>
            <a:r>
              <a:rPr dirty="0" err="1">
                <a:solidFill>
                  <a:srgbClr val="000000"/>
                </a:solidFill>
              </a:rPr>
              <a:t>Loennig</a:t>
            </a:r>
            <a:endParaRPr sz="2400" dirty="0">
              <a:solidFill>
                <a:srgbClr val="000000"/>
              </a:solidFill>
            </a:endParaRPr>
          </a:p>
          <a:p>
            <a:pPr algn="ctr">
              <a:lnSpc>
                <a:spcPct val="90000"/>
              </a:lnSpc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rgbClr val="000000"/>
                </a:solidFill>
              </a:rPr>
              <a:t>Marc Mailloux</a:t>
            </a:r>
          </a:p>
        </p:txBody>
      </p:sp>
      <p:grpSp>
        <p:nvGrpSpPr>
          <p:cNvPr id="65" name="Group 7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63" name="Rectangle 8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4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66" name="Picture 4" descr="Picture 4"/>
          <p:cNvPicPr>
            <a:picLocks noChangeAspect="1"/>
          </p:cNvPicPr>
          <p:nvPr/>
        </p:nvPicPr>
        <p:blipFill>
          <a:blip r:embed="rId3">
            <a:alphaModFix amt="50000"/>
            <a:extLst/>
          </a:blip>
          <a:stretch>
            <a:fillRect/>
          </a:stretch>
        </p:blipFill>
        <p:spPr>
          <a:xfrm>
            <a:off x="303211" y="2411087"/>
            <a:ext cx="2701246" cy="1801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Picture 11" descr="Picture 11"/>
          <p:cNvPicPr>
            <a:picLocks noChangeAspect="1"/>
          </p:cNvPicPr>
          <p:nvPr/>
        </p:nvPicPr>
        <p:blipFill>
          <a:blip r:embed="rId4">
            <a:alphaModFix amt="85000"/>
            <a:extLst/>
          </a:blip>
          <a:stretch>
            <a:fillRect/>
          </a:stretch>
        </p:blipFill>
        <p:spPr>
          <a:xfrm>
            <a:off x="4632638" y="4380793"/>
            <a:ext cx="2923545" cy="2001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Picture 13" descr="Picture 13"/>
          <p:cNvPicPr>
            <a:picLocks noChangeAspect="1"/>
          </p:cNvPicPr>
          <p:nvPr/>
        </p:nvPicPr>
        <p:blipFill>
          <a:blip r:embed="rId5">
            <a:alphaModFix amt="70000"/>
            <a:extLst/>
          </a:blip>
          <a:stretch>
            <a:fillRect/>
          </a:stretch>
        </p:blipFill>
        <p:spPr>
          <a:xfrm>
            <a:off x="567863" y="4212027"/>
            <a:ext cx="2727401" cy="1806904"/>
          </a:xfrm>
          <a:prstGeom prst="rect">
            <a:avLst/>
          </a:prstGeom>
          <a:ln w="12700">
            <a:miter lim="400000"/>
          </a:ln>
        </p:spPr>
      </p:pic>
      <p:pic>
        <p:nvPicPr>
          <p:cNvPr id="69" name="Picture 17" descr="Picture 17"/>
          <p:cNvPicPr>
            <a:picLocks noChangeAspect="1"/>
          </p:cNvPicPr>
          <p:nvPr/>
        </p:nvPicPr>
        <p:blipFill>
          <a:blip r:embed="rId6">
            <a:alphaModFix amt="35000"/>
            <a:extLst/>
          </a:blip>
          <a:stretch>
            <a:fillRect/>
          </a:stretch>
        </p:blipFill>
        <p:spPr>
          <a:xfrm>
            <a:off x="9481335" y="606691"/>
            <a:ext cx="2706127" cy="1806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70" name="Picture 19" descr="Picture 19"/>
          <p:cNvPicPr>
            <a:picLocks noChangeAspect="1"/>
          </p:cNvPicPr>
          <p:nvPr/>
        </p:nvPicPr>
        <p:blipFill>
          <a:blip r:embed="rId7">
            <a:alphaModFix amt="50000"/>
            <a:extLst/>
          </a:blip>
          <a:stretch>
            <a:fillRect/>
          </a:stretch>
        </p:blipFill>
        <p:spPr>
          <a:xfrm>
            <a:off x="9218611" y="2405123"/>
            <a:ext cx="2667002" cy="1806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Picture 21" descr="Picture 21"/>
          <p:cNvPicPr>
            <a:picLocks noChangeAspect="1"/>
          </p:cNvPicPr>
          <p:nvPr/>
        </p:nvPicPr>
        <p:blipFill>
          <a:blip r:embed="rId8">
            <a:alphaModFix amt="35000"/>
            <a:extLst/>
          </a:blip>
          <a:stretch>
            <a:fillRect/>
          </a:stretch>
        </p:blipFill>
        <p:spPr>
          <a:xfrm>
            <a:off x="-1588" y="609288"/>
            <a:ext cx="2707487" cy="1801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Picture 15" descr="Picture 15"/>
          <p:cNvPicPr>
            <a:picLocks noChangeAspect="1"/>
          </p:cNvPicPr>
          <p:nvPr/>
        </p:nvPicPr>
        <p:blipFill>
          <a:blip r:embed="rId9">
            <a:alphaModFix amt="70000"/>
            <a:extLst/>
          </a:blip>
          <a:srcRect l="8472" t="16297" b="10363"/>
          <a:stretch>
            <a:fillRect/>
          </a:stretch>
        </p:blipFill>
        <p:spPr>
          <a:xfrm>
            <a:off x="8609011" y="4213798"/>
            <a:ext cx="2974108" cy="18051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12"/>
          <p:cNvSpPr txBox="1">
            <a:spLocks noGrp="1"/>
          </p:cNvSpPr>
          <p:nvPr>
            <p:ph type="title"/>
          </p:nvPr>
        </p:nvSpPr>
        <p:spPr>
          <a:xfrm>
            <a:off x="693888" y="0"/>
            <a:ext cx="9601201" cy="96278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Results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27" name="Content Placeholder 13"/>
          <p:cNvSpPr txBox="1">
            <a:spLocks noGrp="1"/>
          </p:cNvSpPr>
          <p:nvPr>
            <p:ph type="body" idx="1"/>
          </p:nvPr>
        </p:nvSpPr>
        <p:spPr>
          <a:xfrm>
            <a:off x="1051907" y="1323219"/>
            <a:ext cx="9601201" cy="5014686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Trial 2 – Using 15 minutes of Relaxation using VR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Incorrect Responses vs n-back test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Response Time vs n-back test</a:t>
            </a:r>
          </a:p>
          <a:p>
            <a:pPr marL="274320" lvl="1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230" name="Group 6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228" name="Rectangle 7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29" name="Picture 8" descr="Picture 8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D66E8DA-6E10-4D8D-BD5D-78317B83B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43" y="3304629"/>
            <a:ext cx="5350044" cy="21188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0F9E1E-0B5C-4290-AD22-AEBCFAD44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630" y="3350072"/>
            <a:ext cx="5564478" cy="207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6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12"/>
          <p:cNvSpPr txBox="1">
            <a:spLocks noGrp="1"/>
          </p:cNvSpPr>
          <p:nvPr>
            <p:ph type="title"/>
          </p:nvPr>
        </p:nvSpPr>
        <p:spPr>
          <a:xfrm>
            <a:off x="693888" y="0"/>
            <a:ext cx="9601201" cy="96278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Results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27" name="Content Placeholder 13"/>
          <p:cNvSpPr txBox="1">
            <a:spLocks noGrp="1"/>
          </p:cNvSpPr>
          <p:nvPr>
            <p:ph type="body" idx="1"/>
          </p:nvPr>
        </p:nvSpPr>
        <p:spPr>
          <a:xfrm>
            <a:off x="1051907" y="1323219"/>
            <a:ext cx="9601201" cy="5014686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Trial 3 – Using 10 minutes of Relaxation using VR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Incorrect Responses vs n-back test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Response Time vs n-back test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230" name="Group 6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228" name="Rectangle 7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29" name="Picture 8" descr="Picture 8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1F945EC-4934-4432-81FC-989284B3E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842" y="3371658"/>
            <a:ext cx="5133070" cy="21631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EDC36B-8E30-4DF4-9D9C-86A04FC82C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145" y="3381183"/>
            <a:ext cx="5759030" cy="217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67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12"/>
          <p:cNvSpPr txBox="1">
            <a:spLocks noGrp="1"/>
          </p:cNvSpPr>
          <p:nvPr>
            <p:ph type="title"/>
          </p:nvPr>
        </p:nvSpPr>
        <p:spPr>
          <a:xfrm>
            <a:off x="693888" y="0"/>
            <a:ext cx="9601201" cy="96278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Conclusion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27" name="Content Placeholder 13"/>
          <p:cNvSpPr txBox="1">
            <a:spLocks noGrp="1"/>
          </p:cNvSpPr>
          <p:nvPr>
            <p:ph type="body" idx="1"/>
          </p:nvPr>
        </p:nvSpPr>
        <p:spPr>
          <a:xfrm>
            <a:off x="1051907" y="1323219"/>
            <a:ext cx="9601201" cy="5014686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The data analyzed did not yield results as expected</a:t>
            </a:r>
          </a:p>
          <a:p>
            <a:r>
              <a:rPr lang="en-US" dirty="0">
                <a:solidFill>
                  <a:srgbClr val="000000"/>
                </a:solidFill>
              </a:rPr>
              <a:t>The small amount of participants did not provide data consistent with Attention Restoration Theory</a:t>
            </a:r>
          </a:p>
          <a:p>
            <a:r>
              <a:rPr lang="en-US" dirty="0">
                <a:solidFill>
                  <a:srgbClr val="000000"/>
                </a:solidFill>
              </a:rPr>
              <a:t>It is unknown if the TOAV produced the desired effects to efficiently deplete resources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At this point </a:t>
            </a:r>
            <a:r>
              <a:rPr lang="en-US" b="1" dirty="0">
                <a:solidFill>
                  <a:srgbClr val="000000"/>
                </a:solidFill>
              </a:rPr>
              <a:t>we reject the Hypothesis</a:t>
            </a:r>
            <a:r>
              <a:rPr lang="en-US" dirty="0">
                <a:solidFill>
                  <a:srgbClr val="000000"/>
                </a:solidFill>
              </a:rPr>
              <a:t>: “Exposure to nature scenes through VR can measurably restore one’s attention in less than 15 minutes”</a:t>
            </a:r>
          </a:p>
          <a:p>
            <a:pPr marL="274320" lvl="1" indent="0">
              <a:buNone/>
            </a:pPr>
            <a:r>
              <a:rPr lang="en-US" dirty="0">
                <a:solidFill>
                  <a:srgbClr val="000000"/>
                </a:solidFill>
                <a:sym typeface="Wingdings" panose="05000000000000000000" pitchFamily="2" charset="2"/>
              </a:rPr>
              <a:t>	</a:t>
            </a:r>
            <a:endParaRPr lang="en-US" dirty="0">
              <a:solidFill>
                <a:srgbClr val="000000"/>
              </a:solidFill>
            </a:endParaRPr>
          </a:p>
          <a:p>
            <a:endParaRPr dirty="0">
              <a:solidFill>
                <a:srgbClr val="000000"/>
              </a:solidFill>
            </a:endParaRPr>
          </a:p>
        </p:txBody>
      </p:sp>
      <p:grpSp>
        <p:nvGrpSpPr>
          <p:cNvPr id="230" name="Group 6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228" name="Rectangle 7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29" name="Picture 8" descr="Picture 8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99098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12"/>
          <p:cNvSpPr txBox="1">
            <a:spLocks noGrp="1"/>
          </p:cNvSpPr>
          <p:nvPr>
            <p:ph type="title"/>
          </p:nvPr>
        </p:nvSpPr>
        <p:spPr>
          <a:xfrm>
            <a:off x="693888" y="0"/>
            <a:ext cx="9601201" cy="96278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The Way Ahead </a:t>
            </a:r>
            <a:r>
              <a:rPr lang="en-US" sz="2400" dirty="0">
                <a:solidFill>
                  <a:srgbClr val="000000"/>
                </a:solidFill>
              </a:rPr>
              <a:t>(if we had another 2 months)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27" name="Content Placeholder 13"/>
          <p:cNvSpPr txBox="1">
            <a:spLocks noGrp="1"/>
          </p:cNvSpPr>
          <p:nvPr>
            <p:ph type="body" idx="1"/>
          </p:nvPr>
        </p:nvSpPr>
        <p:spPr>
          <a:xfrm>
            <a:off x="1051907" y="1323219"/>
            <a:ext cx="9601201" cy="501468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Conduct further research using more participants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Analyze TOAV data to find a better alternative to deplete attentive resources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Evaluating if additionally using a 3-back test will yield better, more selective results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Use more data analysis tools and incorporate all available data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Enhance data collection by recording physiological responses from the participants</a:t>
            </a:r>
          </a:p>
          <a:p>
            <a:pPr lvl="1"/>
            <a:endParaRPr dirty="0">
              <a:solidFill>
                <a:srgbClr val="000000"/>
              </a:solidFill>
            </a:endParaRPr>
          </a:p>
        </p:txBody>
      </p:sp>
      <p:grpSp>
        <p:nvGrpSpPr>
          <p:cNvPr id="230" name="Group 6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228" name="Rectangle 7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29" name="Picture 8" descr="Picture 8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1246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73" y="1785"/>
            <a:ext cx="12181152" cy="6856216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Title 1"/>
          <p:cNvSpPr txBox="1">
            <a:spLocks noGrp="1"/>
          </p:cNvSpPr>
          <p:nvPr>
            <p:ph type="ctrTitle"/>
          </p:nvPr>
        </p:nvSpPr>
        <p:spPr>
          <a:xfrm>
            <a:off x="6279288" y="2750446"/>
            <a:ext cx="4774476" cy="678555"/>
          </a:xfrm>
          <a:prstGeom prst="rect">
            <a:avLst/>
          </a:prstGeom>
        </p:spPr>
        <p:txBody>
          <a:bodyPr/>
          <a:lstStyle>
            <a:lvl1pPr algn="r">
              <a:defRPr sz="3500" b="1">
                <a:solidFill>
                  <a:srgbClr val="FFC000"/>
                </a:solidFill>
              </a:defRPr>
            </a:lvl1pPr>
          </a:lstStyle>
          <a:p>
            <a:r>
              <a:rPr dirty="0"/>
              <a:t>Questions ?</a:t>
            </a:r>
          </a:p>
        </p:txBody>
      </p:sp>
      <p:pic>
        <p:nvPicPr>
          <p:cNvPr id="234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83702" y="5907785"/>
            <a:ext cx="703516" cy="949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2971E8-0A9A-4215-98F9-F4DF34E7BD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38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05059E-7559-4A31-B535-9673AEF34388}"/>
              </a:ext>
            </a:extLst>
          </p:cNvPr>
          <p:cNvSpPr txBox="1"/>
          <p:nvPr/>
        </p:nvSpPr>
        <p:spPr>
          <a:xfrm>
            <a:off x="4938712" y="695326"/>
            <a:ext cx="6438899" cy="550919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FC000"/>
              </a:gs>
            </a:gsLst>
            <a:lin ang="2700000" scaled="1"/>
            <a:tileRect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800" b="0" i="0" u="none" strike="noStrike" cap="none" spc="0" normalizeH="0" baseline="0" dirty="0">
                <a:ln>
                  <a:noFill/>
                </a:ln>
                <a:solidFill>
                  <a:srgbClr val="164B4F"/>
                </a:solidFill>
                <a:effectLst/>
                <a:uFillTx/>
                <a:latin typeface="+mj-lt"/>
                <a:ea typeface="+mj-ea"/>
                <a:cs typeface="+mj-cs"/>
                <a:sym typeface="Euphemia"/>
              </a:rPr>
              <a:t>Content:</a:t>
            </a: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400" dirty="0"/>
              <a:t>	- Topic / Purpose Statement</a:t>
            </a: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400" dirty="0"/>
              <a:t>	- Introduction</a:t>
            </a: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400" dirty="0"/>
              <a:t>	- Literature Review / Related Works</a:t>
            </a: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spc="0" normalizeH="0" baseline="0" dirty="0">
                <a:ln>
                  <a:noFill/>
                </a:ln>
                <a:solidFill>
                  <a:srgbClr val="164B4F"/>
                </a:solidFill>
                <a:effectLst/>
                <a:uFillTx/>
                <a:latin typeface="+mj-lt"/>
                <a:ea typeface="+mj-ea"/>
                <a:cs typeface="+mj-cs"/>
                <a:sym typeface="Euphemia"/>
              </a:rPr>
              <a:t>	- Research Question</a:t>
            </a: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400" dirty="0"/>
              <a:t>	- Research Methods</a:t>
            </a: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400" dirty="0"/>
              <a:t>	- Hypothesis</a:t>
            </a: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400" dirty="0"/>
              <a:t>	- Methods</a:t>
            </a: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400" dirty="0"/>
              <a:t>	- Results</a:t>
            </a:r>
          </a:p>
          <a:p>
            <a:pPr>
              <a:lnSpc>
                <a:spcPct val="150000"/>
              </a:lnSpc>
            </a:pPr>
            <a:r>
              <a:rPr lang="de-DE" sz="2400" dirty="0"/>
              <a:t>	- Conclusion</a:t>
            </a:r>
          </a:p>
        </p:txBody>
      </p:sp>
    </p:spTree>
    <p:extLst>
      <p:ext uri="{BB962C8B-B14F-4D97-AF65-F5344CB8AC3E}">
        <p14:creationId xmlns:p14="http://schemas.microsoft.com/office/powerpoint/2010/main" val="18523587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2" descr="Picture 2"/>
          <p:cNvPicPr>
            <a:picLocks noChangeAspect="1"/>
          </p:cNvPicPr>
          <p:nvPr/>
        </p:nvPicPr>
        <p:blipFill>
          <a:blip r:embed="rId3">
            <a:alphaModFix amt="20000"/>
            <a:extLst/>
          </a:blip>
          <a:srcRect l="83730"/>
          <a:stretch>
            <a:fillRect/>
          </a:stretch>
        </p:blipFill>
        <p:spPr>
          <a:xfrm>
            <a:off x="10285411" y="0"/>
            <a:ext cx="1922149" cy="6645349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Title 12"/>
          <p:cNvSpPr txBox="1">
            <a:spLocks noGrp="1"/>
          </p:cNvSpPr>
          <p:nvPr>
            <p:ph type="title"/>
          </p:nvPr>
        </p:nvSpPr>
        <p:spPr>
          <a:xfrm>
            <a:off x="684212" y="87439"/>
            <a:ext cx="9601201" cy="932309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000000"/>
                </a:solidFill>
              </a:rPr>
              <a:t>Topic / Purpose Statement</a:t>
            </a:r>
          </a:p>
        </p:txBody>
      </p:sp>
      <p:sp>
        <p:nvSpPr>
          <p:cNvPr id="76" name="Content Placeholder 13"/>
          <p:cNvSpPr txBox="1">
            <a:spLocks noGrp="1"/>
          </p:cNvSpPr>
          <p:nvPr>
            <p:ph type="body" idx="1"/>
          </p:nvPr>
        </p:nvSpPr>
        <p:spPr>
          <a:xfrm>
            <a:off x="1065212" y="1676400"/>
            <a:ext cx="9220201" cy="4495800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000000"/>
                </a:solidFill>
              </a:rPr>
              <a:t>Studies on Attention Restoration Theory (ART) has shown      positive effects that Nature can have on attention restoration</a:t>
            </a:r>
          </a:p>
          <a:p>
            <a:pPr>
              <a:defRPr sz="1600"/>
            </a:pPr>
            <a:endParaRPr dirty="0">
              <a:solidFill>
                <a:srgbClr val="000000"/>
              </a:solidFill>
            </a:endParaRPr>
          </a:p>
          <a:p>
            <a:r>
              <a:rPr dirty="0">
                <a:solidFill>
                  <a:srgbClr val="000000"/>
                </a:solidFill>
              </a:rPr>
              <a:t>But: researchers arbitrarily decided the length of exposure time (usually 15 minutes or more)</a:t>
            </a:r>
          </a:p>
          <a:p>
            <a:pPr>
              <a:defRPr sz="1600"/>
            </a:pPr>
            <a:endParaRPr dirty="0">
              <a:solidFill>
                <a:srgbClr val="000000"/>
              </a:solidFill>
            </a:endParaRPr>
          </a:p>
          <a:p>
            <a:pPr>
              <a:defRPr sz="2600"/>
            </a:pPr>
            <a:r>
              <a:rPr dirty="0">
                <a:solidFill>
                  <a:srgbClr val="000000"/>
                </a:solidFill>
              </a:rPr>
              <a:t>Our goal</a:t>
            </a:r>
            <a:r>
              <a:rPr lang="en-US" dirty="0">
                <a:solidFill>
                  <a:srgbClr val="000000"/>
                </a:solidFill>
              </a:rPr>
              <a:t> for this project was</a:t>
            </a:r>
            <a:r>
              <a:rPr dirty="0">
                <a:solidFill>
                  <a:srgbClr val="000000"/>
                </a:solidFill>
              </a:rPr>
              <a:t>: </a:t>
            </a:r>
          </a:p>
          <a:p>
            <a:pPr marL="502919" lvl="1" indent="-228600">
              <a:spcBef>
                <a:spcPts val="600"/>
              </a:spcBef>
              <a:buFont typeface="Helvetica"/>
              <a:defRPr sz="2600"/>
            </a:pPr>
            <a:r>
              <a:rPr lang="en-US" dirty="0">
                <a:solidFill>
                  <a:srgbClr val="000000"/>
                </a:solidFill>
              </a:rPr>
              <a:t>To s</a:t>
            </a:r>
            <a:r>
              <a:rPr dirty="0">
                <a:solidFill>
                  <a:srgbClr val="000000"/>
                </a:solidFill>
              </a:rPr>
              <a:t>tudy the length needed to show measurable effects of       Nature exposure through Virtual Reality (VR)</a:t>
            </a:r>
          </a:p>
        </p:txBody>
      </p:sp>
      <p:grpSp>
        <p:nvGrpSpPr>
          <p:cNvPr id="79" name="Group 6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77" name="Rectangle 7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78" name="Picture 8" descr="Picture 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" descr="Picture 8"/>
          <p:cNvPicPr>
            <a:picLocks noChangeAspect="1"/>
          </p:cNvPicPr>
          <p:nvPr/>
        </p:nvPicPr>
        <p:blipFill>
          <a:blip r:embed="rId3">
            <a:alphaModFix amt="20000"/>
            <a:extLst/>
          </a:blip>
          <a:srcRect l="74170" r="7379"/>
          <a:stretch>
            <a:fillRect/>
          </a:stretch>
        </p:blipFill>
        <p:spPr>
          <a:xfrm>
            <a:off x="10291668" y="0"/>
            <a:ext cx="1897156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Title 12"/>
          <p:cNvSpPr txBox="1">
            <a:spLocks noGrp="1"/>
          </p:cNvSpPr>
          <p:nvPr>
            <p:ph type="title"/>
          </p:nvPr>
        </p:nvSpPr>
        <p:spPr>
          <a:xfrm>
            <a:off x="836612" y="0"/>
            <a:ext cx="9601201" cy="1143000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000000"/>
                </a:solidFill>
              </a:rPr>
              <a:t>Introduction</a:t>
            </a:r>
          </a:p>
        </p:txBody>
      </p:sp>
      <p:sp>
        <p:nvSpPr>
          <p:cNvPr id="85" name="Content Placeholder 13"/>
          <p:cNvSpPr txBox="1">
            <a:spLocks noGrp="1"/>
          </p:cNvSpPr>
          <p:nvPr>
            <p:ph type="body" idx="1"/>
          </p:nvPr>
        </p:nvSpPr>
        <p:spPr>
          <a:xfrm>
            <a:off x="1162861" y="1371600"/>
            <a:ext cx="9198751" cy="4495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2800" dirty="0">
                <a:solidFill>
                  <a:srgbClr val="000000"/>
                </a:solidFill>
              </a:rPr>
              <a:t>Today’s fast pace can have a negative effect on attention</a:t>
            </a:r>
          </a:p>
          <a:p>
            <a:pPr>
              <a:defRPr sz="1600"/>
            </a:pPr>
            <a:endParaRPr sz="1200" dirty="0">
              <a:solidFill>
                <a:srgbClr val="000000"/>
              </a:solidFill>
            </a:endParaRPr>
          </a:p>
          <a:p>
            <a:r>
              <a:rPr sz="2800" dirty="0">
                <a:solidFill>
                  <a:srgbClr val="000000"/>
                </a:solidFill>
              </a:rPr>
              <a:t>Directed attention is important for productivity and mental stability</a:t>
            </a:r>
          </a:p>
          <a:p>
            <a:pPr>
              <a:defRPr sz="1600"/>
            </a:pPr>
            <a:endParaRPr sz="1200" dirty="0">
              <a:solidFill>
                <a:srgbClr val="000000"/>
              </a:solidFill>
            </a:endParaRPr>
          </a:p>
          <a:p>
            <a:pPr>
              <a:defRPr sz="2600"/>
            </a:pPr>
            <a:r>
              <a:rPr sz="2800" dirty="0">
                <a:solidFill>
                  <a:srgbClr val="000000"/>
                </a:solidFill>
              </a:rPr>
              <a:t>Several studies based on ART have validated the positive effects that nature and/or nature scene exposure can have on one’s attention and its restoration</a:t>
            </a:r>
          </a:p>
        </p:txBody>
      </p:sp>
      <p:grpSp>
        <p:nvGrpSpPr>
          <p:cNvPr id="88" name="Group 1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86" name="Rectangle 4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87" name="Picture 5" descr="Picture 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2"/>
          <p:cNvSpPr txBox="1">
            <a:spLocks noGrp="1"/>
          </p:cNvSpPr>
          <p:nvPr>
            <p:ph type="title"/>
          </p:nvPr>
        </p:nvSpPr>
        <p:spPr>
          <a:xfrm>
            <a:off x="608012" y="56706"/>
            <a:ext cx="9601201" cy="771777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000000"/>
                </a:solidFill>
              </a:rPr>
              <a:t>Related Works / Literature Review</a:t>
            </a:r>
            <a:r>
              <a:rPr lang="en-US" dirty="0">
                <a:solidFill>
                  <a:srgbClr val="000000"/>
                </a:solidFill>
              </a:rPr>
              <a:t> / Excerpt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01" name="Content Placeholder 13"/>
          <p:cNvSpPr txBox="1">
            <a:spLocks noGrp="1"/>
          </p:cNvSpPr>
          <p:nvPr>
            <p:ph type="body" sz="quarter" idx="1"/>
          </p:nvPr>
        </p:nvSpPr>
        <p:spPr>
          <a:xfrm>
            <a:off x="333492" y="1384861"/>
            <a:ext cx="5432943" cy="2067252"/>
          </a:xfrm>
          <a:prstGeom prst="rect">
            <a:avLst/>
          </a:prstGeom>
          <a:ln w="9525">
            <a:solidFill>
              <a:srgbClr val="164B4F"/>
            </a:solidFill>
            <a:round/>
          </a:ln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1995 Kaplan </a:t>
            </a:r>
          </a:p>
          <a:p>
            <a:r>
              <a:rPr lang="en-US" sz="2000" dirty="0">
                <a:solidFill>
                  <a:srgbClr val="000000"/>
                </a:solidFill>
              </a:rPr>
              <a:t>differentiates stress and attention</a:t>
            </a:r>
          </a:p>
          <a:p>
            <a:r>
              <a:rPr lang="en-US" sz="2000" dirty="0">
                <a:solidFill>
                  <a:srgbClr val="000000"/>
                </a:solidFill>
              </a:rPr>
              <a:t>integrated theory of stress permitting a significant role for attention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both </a:t>
            </a:r>
            <a:r>
              <a:rPr lang="en-US" sz="2000" b="1" dirty="0">
                <a:solidFill>
                  <a:srgbClr val="000000"/>
                </a:solidFill>
              </a:rPr>
              <a:t>benefit</a:t>
            </a:r>
            <a:r>
              <a:rPr lang="en-US" sz="2000" dirty="0">
                <a:solidFill>
                  <a:srgbClr val="000000"/>
                </a:solidFill>
              </a:rPr>
              <a:t> from </a:t>
            </a:r>
            <a:r>
              <a:rPr lang="en-US" sz="2000" b="1" dirty="0">
                <a:solidFill>
                  <a:srgbClr val="000000"/>
                </a:solidFill>
              </a:rPr>
              <a:t>restorative</a:t>
            </a:r>
            <a:r>
              <a:rPr lang="en-US" sz="2000" dirty="0">
                <a:solidFill>
                  <a:srgbClr val="000000"/>
                </a:solidFill>
              </a:rPr>
              <a:t> experiences</a:t>
            </a:r>
          </a:p>
        </p:txBody>
      </p:sp>
      <p:grpSp>
        <p:nvGrpSpPr>
          <p:cNvPr id="104" name="Group 6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102" name="Rectangle 7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03" name="Picture 8" descr="Picture 8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7" name="Content Placeholder 13"/>
          <p:cNvSpPr txBox="1"/>
          <p:nvPr/>
        </p:nvSpPr>
        <p:spPr>
          <a:xfrm>
            <a:off x="359674" y="3929570"/>
            <a:ext cx="5380577" cy="2067252"/>
          </a:xfrm>
          <a:prstGeom prst="rect">
            <a:avLst/>
          </a:prstGeom>
          <a:ln>
            <a:solidFill>
              <a:srgbClr val="164B4F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Autofit/>
          </a:bodyPr>
          <a:lstStyle/>
          <a:p>
            <a:pPr marL="194739" indent="-198881" defTabSz="795527">
              <a:lnSpc>
                <a:spcPct val="90000"/>
              </a:lnSpc>
              <a:spcBef>
                <a:spcPts val="1300"/>
              </a:spcBef>
              <a:buSzPct val="100000"/>
              <a:buFont typeface="Arial"/>
              <a:buChar char="•"/>
              <a:defRPr sz="1740">
                <a:latin typeface="+mn-lt"/>
                <a:ea typeface="+mn-ea"/>
                <a:cs typeface="+mn-cs"/>
                <a:sym typeface="Helvetica"/>
              </a:defRPr>
            </a:pPr>
            <a:r>
              <a:rPr sz="2000" dirty="0">
                <a:solidFill>
                  <a:srgbClr val="000000"/>
                </a:solidFill>
              </a:rPr>
              <a:t>20</a:t>
            </a:r>
            <a:r>
              <a:rPr lang="de-DE" sz="2000" dirty="0">
                <a:solidFill>
                  <a:srgbClr val="000000"/>
                </a:solidFill>
              </a:rPr>
              <a:t>16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lang="de-DE" sz="2000" dirty="0">
                <a:solidFill>
                  <a:srgbClr val="000000"/>
                </a:solidFill>
              </a:rPr>
              <a:t>Ohly, White, Wheeler, Bethel et al</a:t>
            </a:r>
            <a:r>
              <a:rPr sz="2000" dirty="0">
                <a:solidFill>
                  <a:srgbClr val="000000"/>
                </a:solidFill>
              </a:rPr>
              <a:t> </a:t>
            </a:r>
          </a:p>
          <a:p>
            <a:pPr marL="194739" indent="-198881" defTabSz="795527">
              <a:lnSpc>
                <a:spcPct val="90000"/>
              </a:lnSpc>
              <a:spcBef>
                <a:spcPts val="1300"/>
              </a:spcBef>
              <a:buSzPct val="100000"/>
              <a:buFont typeface="Arial"/>
              <a:buChar char="•"/>
              <a:defRPr sz="1740">
                <a:latin typeface="+mn-lt"/>
                <a:ea typeface="+mn-ea"/>
                <a:cs typeface="+mn-cs"/>
                <a:sym typeface="Helvetica"/>
              </a:defRPr>
            </a:pPr>
            <a:r>
              <a:rPr lang="de-DE" sz="2000" dirty="0">
                <a:solidFill>
                  <a:srgbClr val="000000"/>
                </a:solidFill>
              </a:rPr>
              <a:t>Systematic review of ART potential </a:t>
            </a:r>
            <a:endParaRPr sz="2000" dirty="0">
              <a:solidFill>
                <a:srgbClr val="000000"/>
              </a:solidFill>
            </a:endParaRPr>
          </a:p>
          <a:p>
            <a:pPr marL="194739" indent="-198881" defTabSz="795527">
              <a:lnSpc>
                <a:spcPct val="90000"/>
              </a:lnSpc>
              <a:spcBef>
                <a:spcPts val="1300"/>
              </a:spcBef>
              <a:buSzPct val="100000"/>
              <a:buFont typeface="Arial"/>
              <a:buChar char="•"/>
              <a:defRPr sz="1740">
                <a:latin typeface="+mn-lt"/>
                <a:ea typeface="+mn-ea"/>
                <a:cs typeface="+mn-cs"/>
                <a:sym typeface="Helvetica"/>
              </a:defRPr>
            </a:pPr>
            <a:r>
              <a:rPr lang="de-DE" sz="2000" dirty="0">
                <a:solidFill>
                  <a:srgbClr val="000000"/>
                </a:solidFill>
              </a:rPr>
              <a:t>31 studies on ART and its effects</a:t>
            </a:r>
            <a:endParaRPr sz="2000" dirty="0">
              <a:solidFill>
                <a:srgbClr val="000000"/>
              </a:solidFill>
            </a:endParaRPr>
          </a:p>
          <a:p>
            <a:pPr marL="4142" indent="-8285" defTabSz="795527">
              <a:lnSpc>
                <a:spcPct val="90000"/>
              </a:lnSpc>
              <a:spcBef>
                <a:spcPts val="1300"/>
              </a:spcBef>
              <a:buFont typeface="Arial"/>
              <a:defRPr sz="1740">
                <a:latin typeface="+mn-lt"/>
                <a:ea typeface="+mn-ea"/>
                <a:cs typeface="+mn-cs"/>
                <a:sym typeface="Helvetica"/>
              </a:defRPr>
            </a:pPr>
            <a:r>
              <a:rPr lang="de-DE" sz="2000" dirty="0">
                <a:solidFill>
                  <a:srgbClr val="000000"/>
                </a:solidFill>
              </a:rPr>
              <a:t>Study highlights </a:t>
            </a:r>
            <a:r>
              <a:rPr lang="de-DE" sz="2000" b="1" dirty="0">
                <a:solidFill>
                  <a:srgbClr val="000000"/>
                </a:solidFill>
              </a:rPr>
              <a:t>diversity</a:t>
            </a:r>
            <a:r>
              <a:rPr lang="de-DE" sz="2000" dirty="0">
                <a:solidFill>
                  <a:srgbClr val="000000"/>
                </a:solidFill>
              </a:rPr>
              <a:t> in methods and results of restorative experience</a:t>
            </a:r>
            <a:endParaRPr sz="2000" dirty="0">
              <a:solidFill>
                <a:srgbClr val="000000"/>
              </a:solidFill>
            </a:endParaRP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F135B71F-9888-467C-A044-C576588B5650}"/>
              </a:ext>
            </a:extLst>
          </p:cNvPr>
          <p:cNvSpPr txBox="1"/>
          <p:nvPr/>
        </p:nvSpPr>
        <p:spPr>
          <a:xfrm>
            <a:off x="6164295" y="1361748"/>
            <a:ext cx="5374752" cy="2067252"/>
          </a:xfrm>
          <a:prstGeom prst="rect">
            <a:avLst/>
          </a:prstGeom>
          <a:ln w="9525">
            <a:solidFill>
              <a:srgbClr val="164B4F"/>
            </a:solidFill>
            <a:round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Autofit/>
          </a:bodyPr>
          <a:lstStyle>
            <a:lvl1pPr marL="217122" indent="-221742" defTabSz="886968">
              <a:lnSpc>
                <a:spcPct val="90000"/>
              </a:lnSpc>
              <a:spcBef>
                <a:spcPts val="1500"/>
              </a:spcBef>
              <a:buSzPct val="100000"/>
              <a:buFont typeface="Arial"/>
              <a:buChar char="•"/>
              <a:defRPr sz="1940">
                <a:latin typeface="+mn-lt"/>
                <a:ea typeface="+mn-ea"/>
                <a:cs typeface="+mn-cs"/>
                <a:sym typeface="Helvetica"/>
              </a:defRPr>
            </a:lvl1pPr>
            <a:lvl2pPr marL="548639" indent="-274319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–"/>
              <a:defRPr sz="2400">
                <a:latin typeface="+mn-lt"/>
                <a:ea typeface="+mn-ea"/>
                <a:cs typeface="+mn-cs"/>
                <a:sym typeface="Helvetica"/>
              </a:defRPr>
            </a:lvl2pPr>
            <a:lvl3pPr marL="853439" indent="-304799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–"/>
              <a:defRPr sz="2400">
                <a:latin typeface="+mn-lt"/>
                <a:ea typeface="+mn-ea"/>
                <a:cs typeface="+mn-cs"/>
                <a:sym typeface="Helvetica"/>
              </a:defRPr>
            </a:lvl3pPr>
            <a:lvl4pPr marL="1165860" indent="-342900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–"/>
              <a:defRPr sz="2400">
                <a:latin typeface="+mn-lt"/>
                <a:ea typeface="+mn-ea"/>
                <a:cs typeface="+mn-cs"/>
                <a:sym typeface="Helvetica"/>
              </a:defRPr>
            </a:lvl4pPr>
            <a:lvl5pPr marL="1440180" indent="-342900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–"/>
              <a:defRPr sz="2400">
                <a:latin typeface="+mn-lt"/>
                <a:ea typeface="+mn-ea"/>
                <a:cs typeface="+mn-cs"/>
                <a:sym typeface="Helvetica"/>
              </a:defRPr>
            </a:lvl5pPr>
            <a:lvl6pPr marL="1714500" indent="-342900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–"/>
              <a:defRPr sz="2400">
                <a:latin typeface="+mn-lt"/>
                <a:ea typeface="+mn-ea"/>
                <a:cs typeface="+mn-cs"/>
                <a:sym typeface="Helvetica"/>
              </a:defRPr>
            </a:lvl6pPr>
            <a:lvl7pPr marL="1988820" indent="-342900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–"/>
              <a:defRPr sz="2400">
                <a:latin typeface="+mn-lt"/>
                <a:ea typeface="+mn-ea"/>
                <a:cs typeface="+mn-cs"/>
                <a:sym typeface="Helvetica"/>
              </a:defRPr>
            </a:lvl7pPr>
            <a:lvl8pPr marL="2263139" indent="-342900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–"/>
              <a:defRPr sz="2400">
                <a:latin typeface="+mn-lt"/>
                <a:ea typeface="+mn-ea"/>
                <a:cs typeface="+mn-cs"/>
                <a:sym typeface="Helvetica"/>
              </a:defRPr>
            </a:lvl8pPr>
            <a:lvl9pPr marL="2537460" indent="-342900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–"/>
              <a:defRPr sz="2400"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sz="2000" dirty="0">
                <a:solidFill>
                  <a:srgbClr val="000000"/>
                </a:solidFill>
              </a:rPr>
              <a:t>2008 M. Berman </a:t>
            </a:r>
          </a:p>
          <a:p>
            <a:r>
              <a:rPr sz="2000" dirty="0">
                <a:solidFill>
                  <a:srgbClr val="000000"/>
                </a:solidFill>
              </a:rPr>
              <a:t>effects of nature</a:t>
            </a:r>
            <a:r>
              <a:rPr lang="de-DE" sz="2000" dirty="0">
                <a:solidFill>
                  <a:srgbClr val="000000"/>
                </a:solidFill>
              </a:rPr>
              <a:t>/</a:t>
            </a:r>
            <a:r>
              <a:rPr sz="2000" dirty="0">
                <a:solidFill>
                  <a:srgbClr val="000000"/>
                </a:solidFill>
              </a:rPr>
              <a:t>urban exposure on attention</a:t>
            </a:r>
          </a:p>
          <a:p>
            <a:r>
              <a:rPr sz="2000" dirty="0">
                <a:solidFill>
                  <a:srgbClr val="000000"/>
                </a:solidFill>
              </a:rPr>
              <a:t>2 experiments</a:t>
            </a:r>
          </a:p>
          <a:p>
            <a:pPr marL="0" indent="0">
              <a:buNone/>
            </a:pPr>
            <a:r>
              <a:rPr sz="2000" dirty="0">
                <a:solidFill>
                  <a:srgbClr val="000000"/>
                </a:solidFill>
              </a:rPr>
              <a:t>Experiments provided </a:t>
            </a:r>
            <a:r>
              <a:rPr sz="2000" b="1" dirty="0">
                <a:solidFill>
                  <a:srgbClr val="000000"/>
                </a:solidFill>
              </a:rPr>
              <a:t>validation</a:t>
            </a:r>
            <a:r>
              <a:rPr sz="2000" dirty="0">
                <a:solidFill>
                  <a:srgbClr val="000000"/>
                </a:solidFill>
              </a:rPr>
              <a:t> of ART with nature </a:t>
            </a:r>
            <a:r>
              <a:rPr lang="de-DE" sz="2000" dirty="0">
                <a:solidFill>
                  <a:srgbClr val="000000"/>
                </a:solidFill>
              </a:rPr>
              <a:t>/</a:t>
            </a:r>
            <a:r>
              <a:rPr sz="2000" dirty="0">
                <a:solidFill>
                  <a:srgbClr val="000000"/>
                </a:solidFill>
              </a:rPr>
              <a:t> viewing nature by photos</a:t>
            </a:r>
          </a:p>
        </p:txBody>
      </p:sp>
      <p:sp>
        <p:nvSpPr>
          <p:cNvPr id="12" name="Content Placeholder 13">
            <a:extLst>
              <a:ext uri="{FF2B5EF4-FFF2-40B4-BE49-F238E27FC236}">
                <a16:creationId xmlns:a16="http://schemas.microsoft.com/office/drawing/2014/main" id="{CD5D7F3A-179A-4AD5-9B62-43F844CCA21E}"/>
              </a:ext>
            </a:extLst>
          </p:cNvPr>
          <p:cNvSpPr txBox="1">
            <a:spLocks/>
          </p:cNvSpPr>
          <p:nvPr/>
        </p:nvSpPr>
        <p:spPr>
          <a:xfrm>
            <a:off x="6164295" y="3929570"/>
            <a:ext cx="5432943" cy="2067252"/>
          </a:xfrm>
          <a:prstGeom prst="rect">
            <a:avLst/>
          </a:prstGeom>
          <a:ln w="9525">
            <a:solidFill>
              <a:srgbClr val="164B4F"/>
            </a:solidFill>
            <a:round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223838" marR="0" indent="-228600" algn="l" defTabSz="9144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548639" marR="0" indent="-274319" algn="l" defTabSz="9144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4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853439" marR="0" indent="-304799" algn="l" defTabSz="9144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4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1165860" marR="0" indent="-342900" algn="l" defTabSz="9144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4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1440180" marR="0" indent="-342900" algn="l" defTabSz="9144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4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1714500" marR="0" indent="-342900" algn="l" defTabSz="9144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4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1988820" marR="0" indent="-342900" algn="l" defTabSz="9144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4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2263139" marR="0" indent="-342900" algn="l" defTabSz="9144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4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2537460" marR="0" indent="-342900" algn="l" defTabSz="9144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4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marL="217122" indent="-221742" defTabSz="886968" hangingPunct="1">
              <a:spcBef>
                <a:spcPts val="1500"/>
              </a:spcBef>
              <a:defRPr sz="1940"/>
            </a:pPr>
            <a:r>
              <a:rPr lang="en-US" sz="2000">
                <a:solidFill>
                  <a:srgbClr val="000000"/>
                </a:solidFill>
              </a:rPr>
              <a:t>2017 A. Anderson </a:t>
            </a:r>
          </a:p>
          <a:p>
            <a:pPr marL="217122" indent="-221742" defTabSz="886968" hangingPunct="1">
              <a:spcBef>
                <a:spcPts val="1500"/>
              </a:spcBef>
              <a:defRPr sz="1940"/>
            </a:pPr>
            <a:r>
              <a:rPr lang="en-US" sz="2000">
                <a:solidFill>
                  <a:srgbClr val="000000"/>
                </a:solidFill>
              </a:rPr>
              <a:t>effects of VR nature exposure on stress</a:t>
            </a:r>
          </a:p>
          <a:p>
            <a:pPr marL="217122" indent="-221742" defTabSz="886968" hangingPunct="1">
              <a:spcBef>
                <a:spcPts val="1500"/>
              </a:spcBef>
              <a:defRPr sz="1940"/>
            </a:pPr>
            <a:r>
              <a:rPr lang="en-US" sz="2000">
                <a:solidFill>
                  <a:srgbClr val="000000"/>
                </a:solidFill>
              </a:rPr>
              <a:t>2 experiments</a:t>
            </a:r>
          </a:p>
          <a:p>
            <a:pPr marL="4619" indent="-9238" defTabSz="886968" hangingPunct="1">
              <a:spcBef>
                <a:spcPts val="1500"/>
              </a:spcBef>
              <a:buSzTx/>
              <a:buFont typeface="Arial"/>
              <a:buNone/>
              <a:defRPr sz="1940"/>
            </a:pPr>
            <a:r>
              <a:rPr lang="en-US" sz="2000">
                <a:solidFill>
                  <a:srgbClr val="000000"/>
                </a:solidFill>
              </a:rPr>
              <a:t>Experiments provided </a:t>
            </a:r>
            <a:r>
              <a:rPr lang="en-US" sz="2000" b="1">
                <a:solidFill>
                  <a:srgbClr val="000000"/>
                </a:solidFill>
              </a:rPr>
              <a:t>different</a:t>
            </a:r>
            <a:r>
              <a:rPr lang="en-US" sz="2000">
                <a:solidFill>
                  <a:srgbClr val="000000"/>
                </a:solidFill>
              </a:rPr>
              <a:t> results due to participants </a:t>
            </a:r>
            <a:r>
              <a:rPr lang="en-US" sz="2000" b="1">
                <a:solidFill>
                  <a:srgbClr val="000000"/>
                </a:solidFill>
              </a:rPr>
              <a:t>perception</a:t>
            </a:r>
            <a:r>
              <a:rPr lang="en-US" sz="2000">
                <a:solidFill>
                  <a:srgbClr val="000000"/>
                </a:solidFill>
              </a:rPr>
              <a:t> of stress 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76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2" descr="Picture 2"/>
          <p:cNvPicPr>
            <a:picLocks noChangeAspect="1"/>
          </p:cNvPicPr>
          <p:nvPr/>
        </p:nvPicPr>
        <p:blipFill>
          <a:blip r:embed="rId3">
            <a:alphaModFix amt="70000"/>
            <a:extLst/>
          </a:blip>
          <a:srcRect r="35724"/>
          <a:stretch>
            <a:fillRect/>
          </a:stretch>
        </p:blipFill>
        <p:spPr>
          <a:xfrm>
            <a:off x="0" y="3569301"/>
            <a:ext cx="3656013" cy="31995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Picture 10" descr="Picture 10"/>
          <p:cNvPicPr>
            <a:picLocks noChangeAspect="1"/>
          </p:cNvPicPr>
          <p:nvPr/>
        </p:nvPicPr>
        <p:blipFill>
          <a:blip r:embed="rId4">
            <a:alphaModFix amt="70000"/>
            <a:extLst/>
          </a:blip>
          <a:srcRect l="15646" r="17858"/>
          <a:stretch>
            <a:fillRect/>
          </a:stretch>
        </p:blipFill>
        <p:spPr>
          <a:xfrm>
            <a:off x="8302622" y="3565757"/>
            <a:ext cx="3886203" cy="3022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Picture 14" descr="Picture 14"/>
          <p:cNvPicPr>
            <a:picLocks noChangeAspect="1"/>
          </p:cNvPicPr>
          <p:nvPr/>
        </p:nvPicPr>
        <p:blipFill>
          <a:blip r:embed="rId5">
            <a:alphaModFix amt="20000"/>
            <a:extLst/>
          </a:blip>
          <a:stretch>
            <a:fillRect/>
          </a:stretch>
        </p:blipFill>
        <p:spPr>
          <a:xfrm>
            <a:off x="4125233" y="4495800"/>
            <a:ext cx="3778621" cy="2128800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Title 12"/>
          <p:cNvSpPr txBox="1">
            <a:spLocks noGrp="1"/>
          </p:cNvSpPr>
          <p:nvPr>
            <p:ph type="title"/>
          </p:nvPr>
        </p:nvSpPr>
        <p:spPr>
          <a:xfrm>
            <a:off x="684212" y="333300"/>
            <a:ext cx="9601201" cy="809701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000000"/>
                </a:solidFill>
              </a:rPr>
              <a:t>Research Question</a:t>
            </a:r>
          </a:p>
        </p:txBody>
      </p:sp>
      <p:sp>
        <p:nvSpPr>
          <p:cNvPr id="113" name="Content Placeholder 13"/>
          <p:cNvSpPr txBox="1">
            <a:spLocks noGrp="1"/>
          </p:cNvSpPr>
          <p:nvPr>
            <p:ph type="body" sz="half" idx="1"/>
          </p:nvPr>
        </p:nvSpPr>
        <p:spPr>
          <a:xfrm>
            <a:off x="1304629" y="1476300"/>
            <a:ext cx="8991601" cy="2819401"/>
          </a:xfrm>
          <a:prstGeom prst="rect">
            <a:avLst/>
          </a:prstGeom>
        </p:spPr>
        <p:txBody>
          <a:bodyPr/>
          <a:lstStyle/>
          <a:p>
            <a:pPr marL="0" indent="-50481" algn="ctr">
              <a:lnSpc>
                <a:spcPct val="150000"/>
              </a:lnSpc>
              <a:spcBef>
                <a:spcPts val="600"/>
              </a:spcBef>
              <a:buSzTx/>
              <a:buNone/>
              <a:defRPr sz="2600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rgbClr val="000000"/>
                </a:solidFill>
              </a:rPr>
              <a:t>Can we </a:t>
            </a:r>
            <a:r>
              <a:rPr b="1" dirty="0">
                <a:solidFill>
                  <a:srgbClr val="000000"/>
                </a:solidFill>
              </a:rPr>
              <a:t>measure</a:t>
            </a:r>
            <a:r>
              <a:rPr dirty="0">
                <a:solidFill>
                  <a:srgbClr val="000000"/>
                </a:solidFill>
              </a:rPr>
              <a:t> positives </a:t>
            </a:r>
            <a:r>
              <a:rPr b="1" dirty="0">
                <a:solidFill>
                  <a:srgbClr val="000000"/>
                </a:solidFill>
              </a:rPr>
              <a:t>effects</a:t>
            </a:r>
            <a:r>
              <a:rPr dirty="0">
                <a:solidFill>
                  <a:srgbClr val="000000"/>
                </a:solidFill>
              </a:rPr>
              <a:t> for </a:t>
            </a:r>
            <a:r>
              <a:rPr b="1" dirty="0">
                <a:solidFill>
                  <a:srgbClr val="000000"/>
                </a:solidFill>
              </a:rPr>
              <a:t>attention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b="1" dirty="0">
                <a:solidFill>
                  <a:srgbClr val="000000"/>
                </a:solidFill>
              </a:rPr>
              <a:t>restoration</a:t>
            </a:r>
            <a:r>
              <a:rPr dirty="0">
                <a:solidFill>
                  <a:srgbClr val="000000"/>
                </a:solidFill>
              </a:rPr>
              <a:t> on individuals exposed to </a:t>
            </a:r>
            <a:r>
              <a:rPr b="1" dirty="0">
                <a:solidFill>
                  <a:srgbClr val="000000"/>
                </a:solidFill>
              </a:rPr>
              <a:t>nature scenes </a:t>
            </a:r>
            <a:r>
              <a:rPr dirty="0">
                <a:solidFill>
                  <a:srgbClr val="000000"/>
                </a:solidFill>
              </a:rPr>
              <a:t>delivered through </a:t>
            </a:r>
            <a:r>
              <a:rPr b="1" dirty="0">
                <a:solidFill>
                  <a:srgbClr val="000000"/>
                </a:solidFill>
              </a:rPr>
              <a:t>Virtual Reality</a:t>
            </a:r>
            <a:r>
              <a:rPr dirty="0">
                <a:solidFill>
                  <a:srgbClr val="000000"/>
                </a:solidFill>
              </a:rPr>
              <a:t>?</a:t>
            </a:r>
          </a:p>
        </p:txBody>
      </p:sp>
      <p:grpSp>
        <p:nvGrpSpPr>
          <p:cNvPr id="116" name="Group 6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114" name="Rectangle 7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15" name="Picture 8" descr="Picture 8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2" descr="Picture 2"/>
          <p:cNvPicPr>
            <a:picLocks noChangeAspect="1"/>
          </p:cNvPicPr>
          <p:nvPr/>
        </p:nvPicPr>
        <p:blipFill>
          <a:blip r:embed="rId2">
            <a:alphaModFix amt="35000"/>
            <a:extLst/>
          </a:blip>
          <a:stretch>
            <a:fillRect/>
          </a:stretch>
        </p:blipFill>
        <p:spPr>
          <a:xfrm>
            <a:off x="8357119" y="0"/>
            <a:ext cx="3856587" cy="2169331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Title 12"/>
          <p:cNvSpPr txBox="1">
            <a:spLocks noGrp="1"/>
          </p:cNvSpPr>
          <p:nvPr>
            <p:ph type="title"/>
          </p:nvPr>
        </p:nvSpPr>
        <p:spPr>
          <a:xfrm>
            <a:off x="684212" y="333300"/>
            <a:ext cx="9601201" cy="809701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000000"/>
                </a:solidFill>
              </a:rPr>
              <a:t>Research Method</a:t>
            </a:r>
          </a:p>
        </p:txBody>
      </p:sp>
      <p:sp>
        <p:nvSpPr>
          <p:cNvPr id="122" name="Content Placeholder 13"/>
          <p:cNvSpPr txBox="1">
            <a:spLocks noGrp="1"/>
          </p:cNvSpPr>
          <p:nvPr>
            <p:ph type="body" sz="half" idx="1"/>
          </p:nvPr>
        </p:nvSpPr>
        <p:spPr>
          <a:xfrm>
            <a:off x="783770" y="1424471"/>
            <a:ext cx="9887307" cy="48483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dirty="0">
                <a:solidFill>
                  <a:srgbClr val="000000"/>
                </a:solidFill>
              </a:rPr>
              <a:t>For this study our group conduct</a:t>
            </a:r>
            <a:r>
              <a:rPr lang="en-US" dirty="0">
                <a:solidFill>
                  <a:srgbClr val="000000"/>
                </a:solidFill>
              </a:rPr>
              <a:t>ed</a:t>
            </a:r>
            <a:r>
              <a:rPr dirty="0">
                <a:solidFill>
                  <a:srgbClr val="000000"/>
                </a:solidFill>
              </a:rPr>
              <a:t> an </a:t>
            </a:r>
            <a:r>
              <a:rPr b="1" dirty="0">
                <a:solidFill>
                  <a:srgbClr val="000000"/>
                </a:solidFill>
              </a:rPr>
              <a:t>experiment</a:t>
            </a:r>
            <a:r>
              <a:rPr dirty="0">
                <a:solidFill>
                  <a:srgbClr val="000000"/>
                </a:solidFill>
              </a:rPr>
              <a:t> </a:t>
            </a:r>
          </a:p>
          <a:p>
            <a:r>
              <a:rPr dirty="0">
                <a:solidFill>
                  <a:srgbClr val="000000"/>
                </a:solidFill>
              </a:rPr>
              <a:t>A</a:t>
            </a:r>
            <a:r>
              <a:rPr lang="en-US" dirty="0">
                <a:solidFill>
                  <a:srgbClr val="000000"/>
                </a:solidFill>
              </a:rPr>
              <a:t>s part of our methodology we used:</a:t>
            </a:r>
          </a:p>
          <a:p>
            <a:pPr lvl="1"/>
            <a:r>
              <a:rPr lang="en-US" b="1" dirty="0">
                <a:solidFill>
                  <a:srgbClr val="000000"/>
                </a:solidFill>
              </a:rPr>
              <a:t>Survey: 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Dundee Stress Test Questionnaire (DSSQ) </a:t>
            </a:r>
          </a:p>
          <a:p>
            <a:pPr lvl="1"/>
            <a:r>
              <a:rPr lang="en-US" b="1" dirty="0">
                <a:solidFill>
                  <a:srgbClr val="000000"/>
                </a:solidFill>
              </a:rPr>
              <a:t>Interactive Test: 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2-Back (n-back) cognitive test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Test Of Attentional Vigilance (TOAV)</a:t>
            </a:r>
          </a:p>
          <a:p>
            <a:pPr lvl="1"/>
            <a:r>
              <a:rPr lang="en-US" b="1" dirty="0">
                <a:solidFill>
                  <a:srgbClr val="000000"/>
                </a:solidFill>
              </a:rPr>
              <a:t>VR sessions</a:t>
            </a:r>
            <a:r>
              <a:rPr b="1" dirty="0">
                <a:solidFill>
                  <a:srgbClr val="000000"/>
                </a:solidFill>
              </a:rPr>
              <a:t> </a:t>
            </a:r>
            <a:endParaRPr lang="en-US" b="1" dirty="0">
              <a:solidFill>
                <a:srgbClr val="000000"/>
              </a:solidFill>
            </a:endParaRPr>
          </a:p>
          <a:p>
            <a:pPr lvl="2"/>
            <a:r>
              <a:rPr lang="en-US" dirty="0">
                <a:solidFill>
                  <a:srgbClr val="000000"/>
                </a:solidFill>
              </a:rPr>
              <a:t>Using a VR Headset</a:t>
            </a:r>
            <a:endParaRPr dirty="0">
              <a:solidFill>
                <a:srgbClr val="000000"/>
              </a:solidFill>
            </a:endParaRPr>
          </a:p>
          <a:p>
            <a:pPr>
              <a:defRPr b="1"/>
            </a:pPr>
            <a:r>
              <a:rPr dirty="0">
                <a:solidFill>
                  <a:srgbClr val="000000"/>
                </a:solidFill>
              </a:rPr>
              <a:t>Quantitative dat</a:t>
            </a:r>
            <a:r>
              <a:rPr lang="en-US" dirty="0">
                <a:solidFill>
                  <a:srgbClr val="000000"/>
                </a:solidFill>
              </a:rPr>
              <a:t>a</a:t>
            </a:r>
            <a:r>
              <a:rPr b="0" dirty="0">
                <a:solidFill>
                  <a:srgbClr val="000000"/>
                </a:solidFill>
              </a:rPr>
              <a:t> </a:t>
            </a:r>
            <a:r>
              <a:rPr lang="en-US" b="0" dirty="0">
                <a:solidFill>
                  <a:srgbClr val="000000"/>
                </a:solidFill>
              </a:rPr>
              <a:t>was </a:t>
            </a:r>
            <a:r>
              <a:rPr b="0" dirty="0">
                <a:solidFill>
                  <a:srgbClr val="000000"/>
                </a:solidFill>
              </a:rPr>
              <a:t>gathered </a:t>
            </a:r>
            <a:r>
              <a:rPr lang="en-US" b="0" dirty="0">
                <a:solidFill>
                  <a:srgbClr val="000000"/>
                </a:solidFill>
              </a:rPr>
              <a:t>for analysis</a:t>
            </a:r>
            <a:endParaRPr b="0" dirty="0">
              <a:solidFill>
                <a:srgbClr val="000000"/>
              </a:solidFill>
            </a:endParaRPr>
          </a:p>
        </p:txBody>
      </p:sp>
      <p:grpSp>
        <p:nvGrpSpPr>
          <p:cNvPr id="125" name="Group 6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123" name="Rectangle 7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24" name="Picture 8" descr="Picture 8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2" descr="Picture 2"/>
          <p:cNvPicPr>
            <a:picLocks noChangeAspect="1"/>
          </p:cNvPicPr>
          <p:nvPr/>
        </p:nvPicPr>
        <p:blipFill>
          <a:blip r:embed="rId2">
            <a:alphaModFix amt="70000"/>
            <a:extLst/>
          </a:blip>
          <a:srcRect l="8889" t="832" r="15555" b="28333"/>
          <a:stretch>
            <a:fillRect/>
          </a:stretch>
        </p:blipFill>
        <p:spPr>
          <a:xfrm>
            <a:off x="6786563" y="3183727"/>
            <a:ext cx="5402262" cy="337641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Title 12"/>
          <p:cNvSpPr txBox="1">
            <a:spLocks noGrp="1"/>
          </p:cNvSpPr>
          <p:nvPr>
            <p:ph type="title"/>
          </p:nvPr>
        </p:nvSpPr>
        <p:spPr>
          <a:xfrm>
            <a:off x="684212" y="333300"/>
            <a:ext cx="9601201" cy="657301"/>
          </a:xfrm>
          <a:prstGeom prst="rect">
            <a:avLst/>
          </a:prstGeom>
        </p:spPr>
        <p:txBody>
          <a:bodyPr/>
          <a:lstStyle/>
          <a:p>
            <a:r>
              <a:rPr u="sng" dirty="0">
                <a:solidFill>
                  <a:srgbClr val="000000"/>
                </a:solidFill>
              </a:rPr>
              <a:t>Hypothesis</a:t>
            </a:r>
          </a:p>
        </p:txBody>
      </p:sp>
      <p:sp>
        <p:nvSpPr>
          <p:cNvPr id="129" name="Content Placeholder 13"/>
          <p:cNvSpPr txBox="1">
            <a:spLocks noGrp="1"/>
          </p:cNvSpPr>
          <p:nvPr>
            <p:ph type="body" idx="1"/>
          </p:nvPr>
        </p:nvSpPr>
        <p:spPr>
          <a:xfrm>
            <a:off x="1293811" y="1219200"/>
            <a:ext cx="9601201" cy="4495800"/>
          </a:xfrm>
          <a:prstGeom prst="rect">
            <a:avLst/>
          </a:prstGeom>
        </p:spPr>
        <p:txBody>
          <a:bodyPr/>
          <a:lstStyle/>
          <a:p>
            <a:pPr marL="0" lvl="1" indent="274320">
              <a:spcBef>
                <a:spcPts val="600"/>
              </a:spcBef>
              <a:buSzTx/>
              <a:buNone/>
              <a:defRPr sz="2800"/>
            </a:pPr>
            <a:r>
              <a:rPr dirty="0">
                <a:solidFill>
                  <a:srgbClr val="000000"/>
                </a:solidFill>
              </a:rPr>
              <a:t>Exposure to nature scenes through VR can </a:t>
            </a:r>
            <a:r>
              <a:rPr lang="de-DE" dirty="0">
                <a:solidFill>
                  <a:srgbClr val="000000"/>
                </a:solidFill>
              </a:rPr>
              <a:t>measurably</a:t>
            </a:r>
            <a:endParaRPr sz="2000" dirty="0">
              <a:solidFill>
                <a:srgbClr val="000000"/>
              </a:solidFill>
            </a:endParaRPr>
          </a:p>
          <a:p>
            <a:pPr marL="0" lvl="1" indent="274320">
              <a:spcBef>
                <a:spcPts val="600"/>
              </a:spcBef>
              <a:buSzTx/>
              <a:buNone/>
              <a:defRPr sz="2800"/>
            </a:pPr>
            <a:r>
              <a:rPr b="1" dirty="0">
                <a:solidFill>
                  <a:srgbClr val="000000"/>
                </a:solidFill>
              </a:rPr>
              <a:t>restore one’s attention </a:t>
            </a:r>
            <a:r>
              <a:rPr dirty="0">
                <a:solidFill>
                  <a:srgbClr val="000000"/>
                </a:solidFill>
              </a:rPr>
              <a:t>in </a:t>
            </a:r>
            <a:r>
              <a:rPr b="1" dirty="0">
                <a:solidFill>
                  <a:srgbClr val="000000"/>
                </a:solidFill>
              </a:rPr>
              <a:t>less </a:t>
            </a:r>
            <a:r>
              <a:rPr dirty="0">
                <a:solidFill>
                  <a:srgbClr val="000000"/>
                </a:solidFill>
              </a:rPr>
              <a:t>than 15 minutes</a:t>
            </a:r>
          </a:p>
        </p:txBody>
      </p:sp>
      <p:grpSp>
        <p:nvGrpSpPr>
          <p:cNvPr id="132" name="Group 6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130" name="Rectangle 7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31" name="Picture 8" descr="Picture 8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erenity 16x9">
  <a:themeElements>
    <a:clrScheme name="Serenity 16x9">
      <a:dk1>
        <a:srgbClr val="164B4F"/>
      </a:dk1>
      <a:lt1>
        <a:srgbClr val="FFFFFF"/>
      </a:lt1>
      <a:dk2>
        <a:srgbClr val="A7A7A7"/>
      </a:dk2>
      <a:lt2>
        <a:srgbClr val="535353"/>
      </a:lt2>
      <a:accent1>
        <a:srgbClr val="1B91A1"/>
      </a:accent1>
      <a:accent2>
        <a:srgbClr val="46AC6F"/>
      </a:accent2>
      <a:accent3>
        <a:srgbClr val="37AFD5"/>
      </a:accent3>
      <a:accent4>
        <a:srgbClr val="6786A9"/>
      </a:accent4>
      <a:accent5>
        <a:srgbClr val="90A693"/>
      </a:accent5>
      <a:accent6>
        <a:srgbClr val="389066"/>
      </a:accent6>
      <a:hlink>
        <a:srgbClr val="0000FF"/>
      </a:hlink>
      <a:folHlink>
        <a:srgbClr val="FF00FF"/>
      </a:folHlink>
    </a:clrScheme>
    <a:fontScheme name="Serenity 16x9">
      <a:majorFont>
        <a:latin typeface="Euphemia"/>
        <a:ea typeface="Euphemia"/>
        <a:cs typeface="Euphemia"/>
      </a:majorFont>
      <a:minorFont>
        <a:latin typeface="Helvetica"/>
        <a:ea typeface="Helvetica"/>
        <a:cs typeface="Helvetica"/>
      </a:minorFont>
    </a:fontScheme>
    <a:fmtScheme name="Serenity 16x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164B4F"/>
            </a:solidFill>
            <a:effectLst/>
            <a:uFillTx/>
            <a:latin typeface="+mj-lt"/>
            <a:ea typeface="+mj-ea"/>
            <a:cs typeface="+mj-cs"/>
            <a:sym typeface="Euphem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164B4F"/>
            </a:solidFill>
            <a:effectLst/>
            <a:uFillTx/>
            <a:latin typeface="+mj-lt"/>
            <a:ea typeface="+mj-ea"/>
            <a:cs typeface="+mj-cs"/>
            <a:sym typeface="Euphem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erenity 16x9">
  <a:themeElements>
    <a:clrScheme name="Serenity 16x9">
      <a:dk1>
        <a:srgbClr val="164B4F"/>
      </a:dk1>
      <a:lt1>
        <a:srgbClr val="4F3B39"/>
      </a:lt1>
      <a:dk2>
        <a:srgbClr val="A7A7A7"/>
      </a:dk2>
      <a:lt2>
        <a:srgbClr val="535353"/>
      </a:lt2>
      <a:accent1>
        <a:srgbClr val="1B91A1"/>
      </a:accent1>
      <a:accent2>
        <a:srgbClr val="46AC6F"/>
      </a:accent2>
      <a:accent3>
        <a:srgbClr val="37AFD5"/>
      </a:accent3>
      <a:accent4>
        <a:srgbClr val="6786A9"/>
      </a:accent4>
      <a:accent5>
        <a:srgbClr val="90A693"/>
      </a:accent5>
      <a:accent6>
        <a:srgbClr val="389066"/>
      </a:accent6>
      <a:hlink>
        <a:srgbClr val="0000FF"/>
      </a:hlink>
      <a:folHlink>
        <a:srgbClr val="FF00FF"/>
      </a:folHlink>
    </a:clrScheme>
    <a:fontScheme name="Serenity 16x9">
      <a:majorFont>
        <a:latin typeface="Euphemia"/>
        <a:ea typeface="Euphemia"/>
        <a:cs typeface="Euphemia"/>
      </a:majorFont>
      <a:minorFont>
        <a:latin typeface="Helvetica"/>
        <a:ea typeface="Helvetica"/>
        <a:cs typeface="Helvetica"/>
      </a:minorFont>
    </a:fontScheme>
    <a:fmtScheme name="Serenity 16x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164B4F"/>
            </a:solidFill>
            <a:effectLst/>
            <a:uFillTx/>
            <a:latin typeface="+mj-lt"/>
            <a:ea typeface="+mj-ea"/>
            <a:cs typeface="+mj-cs"/>
            <a:sym typeface="Euphem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164B4F"/>
            </a:solidFill>
            <a:effectLst/>
            <a:uFillTx/>
            <a:latin typeface="+mj-lt"/>
            <a:ea typeface="+mj-ea"/>
            <a:cs typeface="+mj-cs"/>
            <a:sym typeface="Euphem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Override1.xml><?xml version="1.0" encoding="utf-8"?>
<a:themeOverride xmlns:a="http://schemas.openxmlformats.org/drawingml/2006/main">
  <a:clrScheme name="Serenity 16x9">
    <a:dk1>
      <a:srgbClr val="164B4F"/>
    </a:dk1>
    <a:lt1>
      <a:srgbClr val="FFFFFF"/>
    </a:lt1>
    <a:dk2>
      <a:srgbClr val="A7A7A7"/>
    </a:dk2>
    <a:lt2>
      <a:srgbClr val="535353"/>
    </a:lt2>
    <a:accent1>
      <a:srgbClr val="1B91A1"/>
    </a:accent1>
    <a:accent2>
      <a:srgbClr val="46AC6F"/>
    </a:accent2>
    <a:accent3>
      <a:srgbClr val="37AFD5"/>
    </a:accent3>
    <a:accent4>
      <a:srgbClr val="6786A9"/>
    </a:accent4>
    <a:accent5>
      <a:srgbClr val="90A693"/>
    </a:accent5>
    <a:accent6>
      <a:srgbClr val="389066"/>
    </a:accent6>
    <a:hlink>
      <a:srgbClr val="0000FF"/>
    </a:hlink>
    <a:folHlink>
      <a:srgbClr val="FF00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317</TotalTime>
  <Words>1073</Words>
  <Application>Microsoft Office PowerPoint</Application>
  <PresentationFormat>Custom</PresentationFormat>
  <Paragraphs>204</Paragraphs>
  <Slides>24</Slides>
  <Notes>6</Notes>
  <HiddenSlides>1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Euphemia</vt:lpstr>
      <vt:lpstr>Helvetica</vt:lpstr>
      <vt:lpstr>Helvetica Neue</vt:lpstr>
      <vt:lpstr>Helvetica Neue Medium</vt:lpstr>
      <vt:lpstr>Wingdings</vt:lpstr>
      <vt:lpstr>Serenity 16x9</vt:lpstr>
      <vt:lpstr>Attention Restoration Theory               - how does time influence the outcome?</vt:lpstr>
      <vt:lpstr>Back to Nature</vt:lpstr>
      <vt:lpstr>PowerPoint Presentation</vt:lpstr>
      <vt:lpstr>Topic / Purpose Statement</vt:lpstr>
      <vt:lpstr>Introduction</vt:lpstr>
      <vt:lpstr>Related Works / Literature Review / Excerpt</vt:lpstr>
      <vt:lpstr>Research Question</vt:lpstr>
      <vt:lpstr>Research Method</vt:lpstr>
      <vt:lpstr>Hypothesis</vt:lpstr>
      <vt:lpstr>Framework / Setup</vt:lpstr>
      <vt:lpstr>Framework / Setup</vt:lpstr>
      <vt:lpstr>PowerPoint Presentation</vt:lpstr>
      <vt:lpstr>PowerPoint Presentation</vt:lpstr>
      <vt:lpstr>Framework / Setup</vt:lpstr>
      <vt:lpstr>Framework / Setup</vt:lpstr>
      <vt:lpstr>Framework / Setup</vt:lpstr>
      <vt:lpstr>Framework / Setup</vt:lpstr>
      <vt:lpstr>Results</vt:lpstr>
      <vt:lpstr>Results</vt:lpstr>
      <vt:lpstr>Results</vt:lpstr>
      <vt:lpstr>Results</vt:lpstr>
      <vt:lpstr>Conclusion</vt:lpstr>
      <vt:lpstr>The Way Ahead (if we had another 2 months)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Attention Restoration Theory               - how does time influence the outcome?</dc:title>
  <cp:lastModifiedBy>Andres Hanchi</cp:lastModifiedBy>
  <cp:revision>40</cp:revision>
  <dcterms:modified xsi:type="dcterms:W3CDTF">2018-12-03T20:37:01Z</dcterms:modified>
</cp:coreProperties>
</file>